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6" r:id="rId1"/>
    <p:sldMasterId id="2147483890" r:id="rId2"/>
    <p:sldMasterId id="2147483902" r:id="rId3"/>
    <p:sldMasterId id="2147483914" r:id="rId4"/>
    <p:sldMasterId id="2147483979" r:id="rId5"/>
    <p:sldMasterId id="2147484057" r:id="rId6"/>
    <p:sldMasterId id="2147484069" r:id="rId7"/>
    <p:sldMasterId id="2147484086" r:id="rId8"/>
    <p:sldMasterId id="2147484166" r:id="rId9"/>
  </p:sldMasterIdLst>
  <p:notesMasterIdLst>
    <p:notesMasterId r:id="rId58"/>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2" r:id="rId25"/>
    <p:sldId id="271" r:id="rId26"/>
    <p:sldId id="274" r:id="rId27"/>
    <p:sldId id="276" r:id="rId28"/>
    <p:sldId id="273" r:id="rId29"/>
    <p:sldId id="275" r:id="rId30"/>
    <p:sldId id="303" r:id="rId31"/>
    <p:sldId id="278" r:id="rId32"/>
    <p:sldId id="279" r:id="rId33"/>
    <p:sldId id="280" r:id="rId34"/>
    <p:sldId id="281" r:id="rId35"/>
    <p:sldId id="282" r:id="rId36"/>
    <p:sldId id="283" r:id="rId37"/>
    <p:sldId id="287" r:id="rId38"/>
    <p:sldId id="284" r:id="rId39"/>
    <p:sldId id="285" r:id="rId40"/>
    <p:sldId id="286"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2" r:id="rId55"/>
    <p:sldId id="301" r:id="rId56"/>
    <p:sldId id="304"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54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9" autoAdjust="0"/>
    <p:restoredTop sz="94660"/>
  </p:normalViewPr>
  <p:slideViewPr>
    <p:cSldViewPr snapToGrid="0">
      <p:cViewPr varScale="1">
        <p:scale>
          <a:sx n="72" d="100"/>
          <a:sy n="72" d="100"/>
        </p:scale>
        <p:origin x="6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881F46-4565-4882-9588-9C464FFFAEE1}"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D0D6F9C3-CC12-4568-A200-F863463A579D}">
      <dgm:prSet phldrT="[Text]"/>
      <dgm:spPr/>
      <dgm:t>
        <a:bodyPr/>
        <a:lstStyle/>
        <a:p>
          <a:r>
            <a:rPr lang="en-US" dirty="0"/>
            <a:t>XSS</a:t>
          </a:r>
        </a:p>
      </dgm:t>
    </dgm:pt>
    <dgm:pt modelId="{56A7C48D-7326-4EC8-97A6-1903040A3A34}" type="parTrans" cxnId="{4326F82F-53FC-4BE7-9F33-19B93E0DF571}">
      <dgm:prSet/>
      <dgm:spPr/>
      <dgm:t>
        <a:bodyPr/>
        <a:lstStyle/>
        <a:p>
          <a:endParaRPr lang="en-US"/>
        </a:p>
      </dgm:t>
    </dgm:pt>
    <dgm:pt modelId="{E42F0F3D-D2FB-48B3-81C7-F61A14D2FA6F}" type="sibTrans" cxnId="{4326F82F-53FC-4BE7-9F33-19B93E0DF571}">
      <dgm:prSet/>
      <dgm:spPr/>
      <dgm:t>
        <a:bodyPr/>
        <a:lstStyle/>
        <a:p>
          <a:endParaRPr lang="en-US"/>
        </a:p>
      </dgm:t>
    </dgm:pt>
    <dgm:pt modelId="{FCC14E32-7E0B-48C4-9C71-4006A741A8A2}">
      <dgm:prSet phldrT="[Text]"/>
      <dgm:spPr/>
      <dgm:t>
        <a:bodyPr/>
        <a:lstStyle/>
        <a:p>
          <a:r>
            <a:rPr lang="en-US" dirty="0"/>
            <a:t>Reflected</a:t>
          </a:r>
        </a:p>
      </dgm:t>
    </dgm:pt>
    <dgm:pt modelId="{FB603E80-14A7-4416-96D3-AE695A82098C}" type="parTrans" cxnId="{29F476C6-465B-41A4-8640-E673BFD76B79}">
      <dgm:prSet/>
      <dgm:spPr/>
      <dgm:t>
        <a:bodyPr/>
        <a:lstStyle/>
        <a:p>
          <a:endParaRPr lang="en-US"/>
        </a:p>
      </dgm:t>
    </dgm:pt>
    <dgm:pt modelId="{2043111A-E1E3-4307-B443-6321D45B7996}" type="sibTrans" cxnId="{29F476C6-465B-41A4-8640-E673BFD76B79}">
      <dgm:prSet/>
      <dgm:spPr/>
      <dgm:t>
        <a:bodyPr/>
        <a:lstStyle/>
        <a:p>
          <a:endParaRPr lang="en-US"/>
        </a:p>
      </dgm:t>
    </dgm:pt>
    <dgm:pt modelId="{049F7320-F93F-458E-A60A-05F0C63DD9DB}">
      <dgm:prSet phldrT="[Text]"/>
      <dgm:spPr/>
      <dgm:t>
        <a:bodyPr/>
        <a:lstStyle/>
        <a:p>
          <a:r>
            <a:rPr lang="en-US" dirty="0"/>
            <a:t>Stored</a:t>
          </a:r>
        </a:p>
      </dgm:t>
    </dgm:pt>
    <dgm:pt modelId="{69CDE555-6547-4182-93F6-5404B5383A6C}" type="parTrans" cxnId="{6632826E-66AC-4ACE-A9EE-292EEE38C7C3}">
      <dgm:prSet/>
      <dgm:spPr/>
      <dgm:t>
        <a:bodyPr/>
        <a:lstStyle/>
        <a:p>
          <a:endParaRPr lang="en-US"/>
        </a:p>
      </dgm:t>
    </dgm:pt>
    <dgm:pt modelId="{24F1E1BC-8607-490F-96C0-41FD31A16D3A}" type="sibTrans" cxnId="{6632826E-66AC-4ACE-A9EE-292EEE38C7C3}">
      <dgm:prSet/>
      <dgm:spPr/>
      <dgm:t>
        <a:bodyPr/>
        <a:lstStyle/>
        <a:p>
          <a:endParaRPr lang="en-US"/>
        </a:p>
      </dgm:t>
    </dgm:pt>
    <dgm:pt modelId="{67B62264-C9B8-435A-8975-EE5473DFF114}" type="pres">
      <dgm:prSet presAssocID="{1C881F46-4565-4882-9588-9C464FFFAEE1}" presName="hierChild1" presStyleCnt="0">
        <dgm:presLayoutVars>
          <dgm:orgChart val="1"/>
          <dgm:chPref val="1"/>
          <dgm:dir/>
          <dgm:animOne val="branch"/>
          <dgm:animLvl val="lvl"/>
          <dgm:resizeHandles/>
        </dgm:presLayoutVars>
      </dgm:prSet>
      <dgm:spPr/>
    </dgm:pt>
    <dgm:pt modelId="{34698174-3DD3-4334-86D0-57ACEAD3FC70}" type="pres">
      <dgm:prSet presAssocID="{D0D6F9C3-CC12-4568-A200-F863463A579D}" presName="hierRoot1" presStyleCnt="0">
        <dgm:presLayoutVars>
          <dgm:hierBranch val="init"/>
        </dgm:presLayoutVars>
      </dgm:prSet>
      <dgm:spPr/>
    </dgm:pt>
    <dgm:pt modelId="{5EC60F79-77BA-409F-8E0D-C6E1A00D0015}" type="pres">
      <dgm:prSet presAssocID="{D0D6F9C3-CC12-4568-A200-F863463A579D}" presName="rootComposite1" presStyleCnt="0"/>
      <dgm:spPr/>
    </dgm:pt>
    <dgm:pt modelId="{A402B62D-1CBF-4655-95BE-691C8754BBCC}" type="pres">
      <dgm:prSet presAssocID="{D0D6F9C3-CC12-4568-A200-F863463A579D}" presName="rootText1" presStyleLbl="node0" presStyleIdx="0" presStyleCnt="1" custScaleX="60015" custScaleY="50638">
        <dgm:presLayoutVars>
          <dgm:chPref val="3"/>
        </dgm:presLayoutVars>
      </dgm:prSet>
      <dgm:spPr/>
    </dgm:pt>
    <dgm:pt modelId="{FFB65B5F-B1CB-4A5B-A8F7-ECD8C4FCB872}" type="pres">
      <dgm:prSet presAssocID="{D0D6F9C3-CC12-4568-A200-F863463A579D}" presName="rootConnector1" presStyleLbl="node1" presStyleIdx="0" presStyleCnt="0"/>
      <dgm:spPr/>
    </dgm:pt>
    <dgm:pt modelId="{BB19FE11-48AF-4A9F-8D74-0489A292788C}" type="pres">
      <dgm:prSet presAssocID="{D0D6F9C3-CC12-4568-A200-F863463A579D}" presName="hierChild2" presStyleCnt="0"/>
      <dgm:spPr/>
    </dgm:pt>
    <dgm:pt modelId="{F749AC35-B4F0-414B-8BE0-886E06A8AD0E}" type="pres">
      <dgm:prSet presAssocID="{FB603E80-14A7-4416-96D3-AE695A82098C}" presName="Name37" presStyleLbl="parChTrans1D2" presStyleIdx="0" presStyleCnt="2"/>
      <dgm:spPr/>
    </dgm:pt>
    <dgm:pt modelId="{18C6ED37-17B9-4C84-A735-ECEA2E444842}" type="pres">
      <dgm:prSet presAssocID="{FCC14E32-7E0B-48C4-9C71-4006A741A8A2}" presName="hierRoot2" presStyleCnt="0">
        <dgm:presLayoutVars>
          <dgm:hierBranch val="init"/>
        </dgm:presLayoutVars>
      </dgm:prSet>
      <dgm:spPr/>
    </dgm:pt>
    <dgm:pt modelId="{F062616C-BEC1-48F3-AC1B-1F39207751A6}" type="pres">
      <dgm:prSet presAssocID="{FCC14E32-7E0B-48C4-9C71-4006A741A8A2}" presName="rootComposite" presStyleCnt="0"/>
      <dgm:spPr/>
    </dgm:pt>
    <dgm:pt modelId="{E89B92DD-00E6-487E-8260-4E8509C46661}" type="pres">
      <dgm:prSet presAssocID="{FCC14E32-7E0B-48C4-9C71-4006A741A8A2}" presName="rootText" presStyleLbl="node2" presStyleIdx="0" presStyleCnt="2" custScaleX="76934" custScaleY="64590">
        <dgm:presLayoutVars>
          <dgm:chPref val="3"/>
        </dgm:presLayoutVars>
      </dgm:prSet>
      <dgm:spPr/>
    </dgm:pt>
    <dgm:pt modelId="{46623640-83D6-4338-9E96-C1D84B06CB3E}" type="pres">
      <dgm:prSet presAssocID="{FCC14E32-7E0B-48C4-9C71-4006A741A8A2}" presName="rootConnector" presStyleLbl="node2" presStyleIdx="0" presStyleCnt="2"/>
      <dgm:spPr/>
    </dgm:pt>
    <dgm:pt modelId="{B361BDC5-E785-44FE-BE4C-BD7935281D02}" type="pres">
      <dgm:prSet presAssocID="{FCC14E32-7E0B-48C4-9C71-4006A741A8A2}" presName="hierChild4" presStyleCnt="0"/>
      <dgm:spPr/>
    </dgm:pt>
    <dgm:pt modelId="{021529A8-3278-47F6-AC6D-CB14190B8785}" type="pres">
      <dgm:prSet presAssocID="{FCC14E32-7E0B-48C4-9C71-4006A741A8A2}" presName="hierChild5" presStyleCnt="0"/>
      <dgm:spPr/>
    </dgm:pt>
    <dgm:pt modelId="{C2523A29-7F58-4EC1-A5EC-1BF7C119D2D6}" type="pres">
      <dgm:prSet presAssocID="{69CDE555-6547-4182-93F6-5404B5383A6C}" presName="Name37" presStyleLbl="parChTrans1D2" presStyleIdx="1" presStyleCnt="2"/>
      <dgm:spPr/>
    </dgm:pt>
    <dgm:pt modelId="{3B06A4A9-C501-42F3-8785-72C10B06C55C}" type="pres">
      <dgm:prSet presAssocID="{049F7320-F93F-458E-A60A-05F0C63DD9DB}" presName="hierRoot2" presStyleCnt="0">
        <dgm:presLayoutVars>
          <dgm:hierBranch val="init"/>
        </dgm:presLayoutVars>
      </dgm:prSet>
      <dgm:spPr/>
    </dgm:pt>
    <dgm:pt modelId="{F413F881-37FC-4C21-8491-25197A43CE5F}" type="pres">
      <dgm:prSet presAssocID="{049F7320-F93F-458E-A60A-05F0C63DD9DB}" presName="rootComposite" presStyleCnt="0"/>
      <dgm:spPr/>
    </dgm:pt>
    <dgm:pt modelId="{4E3F446E-EFD8-41A1-BCB9-3DC0EB2BFAED}" type="pres">
      <dgm:prSet presAssocID="{049F7320-F93F-458E-A60A-05F0C63DD9DB}" presName="rootText" presStyleLbl="node2" presStyleIdx="1" presStyleCnt="2" custScaleX="65500" custScaleY="61810">
        <dgm:presLayoutVars>
          <dgm:chPref val="3"/>
        </dgm:presLayoutVars>
      </dgm:prSet>
      <dgm:spPr/>
    </dgm:pt>
    <dgm:pt modelId="{FEDD485A-F4E9-4866-8773-0DDD4D3AD2EE}" type="pres">
      <dgm:prSet presAssocID="{049F7320-F93F-458E-A60A-05F0C63DD9DB}" presName="rootConnector" presStyleLbl="node2" presStyleIdx="1" presStyleCnt="2"/>
      <dgm:spPr/>
    </dgm:pt>
    <dgm:pt modelId="{BC8A841D-D534-4DF6-A39E-8D7CCAE63459}" type="pres">
      <dgm:prSet presAssocID="{049F7320-F93F-458E-A60A-05F0C63DD9DB}" presName="hierChild4" presStyleCnt="0"/>
      <dgm:spPr/>
    </dgm:pt>
    <dgm:pt modelId="{CD56EF9C-944D-4C9A-A83D-91A7D1F2ACBB}" type="pres">
      <dgm:prSet presAssocID="{049F7320-F93F-458E-A60A-05F0C63DD9DB}" presName="hierChild5" presStyleCnt="0"/>
      <dgm:spPr/>
    </dgm:pt>
    <dgm:pt modelId="{818F30CA-2035-4320-B95E-07985363F649}" type="pres">
      <dgm:prSet presAssocID="{D0D6F9C3-CC12-4568-A200-F863463A579D}" presName="hierChild3" presStyleCnt="0"/>
      <dgm:spPr/>
    </dgm:pt>
  </dgm:ptLst>
  <dgm:cxnLst>
    <dgm:cxn modelId="{29F476C6-465B-41A4-8640-E673BFD76B79}" srcId="{D0D6F9C3-CC12-4568-A200-F863463A579D}" destId="{FCC14E32-7E0B-48C4-9C71-4006A741A8A2}" srcOrd="0" destOrd="0" parTransId="{FB603E80-14A7-4416-96D3-AE695A82098C}" sibTransId="{2043111A-E1E3-4307-B443-6321D45B7996}"/>
    <dgm:cxn modelId="{6632826E-66AC-4ACE-A9EE-292EEE38C7C3}" srcId="{D0D6F9C3-CC12-4568-A200-F863463A579D}" destId="{049F7320-F93F-458E-A60A-05F0C63DD9DB}" srcOrd="1" destOrd="0" parTransId="{69CDE555-6547-4182-93F6-5404B5383A6C}" sibTransId="{24F1E1BC-8607-490F-96C0-41FD31A16D3A}"/>
    <dgm:cxn modelId="{762901BF-994F-4FC5-9A8B-3172AD7FD5B2}" type="presOf" srcId="{049F7320-F93F-458E-A60A-05F0C63DD9DB}" destId="{FEDD485A-F4E9-4866-8773-0DDD4D3AD2EE}" srcOrd="1" destOrd="0" presId="urn:microsoft.com/office/officeart/2005/8/layout/orgChart1"/>
    <dgm:cxn modelId="{91587C80-CE4A-4F5C-95BA-260C399E33AB}" type="presOf" srcId="{FCC14E32-7E0B-48C4-9C71-4006A741A8A2}" destId="{46623640-83D6-4338-9E96-C1D84B06CB3E}" srcOrd="1" destOrd="0" presId="urn:microsoft.com/office/officeart/2005/8/layout/orgChart1"/>
    <dgm:cxn modelId="{AD68D123-296E-4058-A159-1F2E0294832D}" type="presOf" srcId="{D0D6F9C3-CC12-4568-A200-F863463A579D}" destId="{FFB65B5F-B1CB-4A5B-A8F7-ECD8C4FCB872}" srcOrd="1" destOrd="0" presId="urn:microsoft.com/office/officeart/2005/8/layout/orgChart1"/>
    <dgm:cxn modelId="{60BDF332-03CE-46AD-AD91-04E86B38012E}" type="presOf" srcId="{69CDE555-6547-4182-93F6-5404B5383A6C}" destId="{C2523A29-7F58-4EC1-A5EC-1BF7C119D2D6}" srcOrd="0" destOrd="0" presId="urn:microsoft.com/office/officeart/2005/8/layout/orgChart1"/>
    <dgm:cxn modelId="{3BD07B54-DC5F-4E69-A9DE-7015A1A092D8}" type="presOf" srcId="{049F7320-F93F-458E-A60A-05F0C63DD9DB}" destId="{4E3F446E-EFD8-41A1-BCB9-3DC0EB2BFAED}" srcOrd="0" destOrd="0" presId="urn:microsoft.com/office/officeart/2005/8/layout/orgChart1"/>
    <dgm:cxn modelId="{4326F82F-53FC-4BE7-9F33-19B93E0DF571}" srcId="{1C881F46-4565-4882-9588-9C464FFFAEE1}" destId="{D0D6F9C3-CC12-4568-A200-F863463A579D}" srcOrd="0" destOrd="0" parTransId="{56A7C48D-7326-4EC8-97A6-1903040A3A34}" sibTransId="{E42F0F3D-D2FB-48B3-81C7-F61A14D2FA6F}"/>
    <dgm:cxn modelId="{3F9050A0-1D3C-429C-B9D2-7EDD6445E860}" type="presOf" srcId="{FCC14E32-7E0B-48C4-9C71-4006A741A8A2}" destId="{E89B92DD-00E6-487E-8260-4E8509C46661}" srcOrd="0" destOrd="0" presId="urn:microsoft.com/office/officeart/2005/8/layout/orgChart1"/>
    <dgm:cxn modelId="{0962D081-C154-4223-AF69-E9F7E75274DF}" type="presOf" srcId="{FB603E80-14A7-4416-96D3-AE695A82098C}" destId="{F749AC35-B4F0-414B-8BE0-886E06A8AD0E}" srcOrd="0" destOrd="0" presId="urn:microsoft.com/office/officeart/2005/8/layout/orgChart1"/>
    <dgm:cxn modelId="{6B7F6112-6D09-4B22-B29F-316F40C89064}" type="presOf" srcId="{1C881F46-4565-4882-9588-9C464FFFAEE1}" destId="{67B62264-C9B8-435A-8975-EE5473DFF114}" srcOrd="0" destOrd="0" presId="urn:microsoft.com/office/officeart/2005/8/layout/orgChart1"/>
    <dgm:cxn modelId="{F2253527-97D8-4181-BCAA-3C5FEE148A4B}" type="presOf" srcId="{D0D6F9C3-CC12-4568-A200-F863463A579D}" destId="{A402B62D-1CBF-4655-95BE-691C8754BBCC}" srcOrd="0" destOrd="0" presId="urn:microsoft.com/office/officeart/2005/8/layout/orgChart1"/>
    <dgm:cxn modelId="{AF8B6D8F-5E61-470E-9A05-060D86476223}" type="presParOf" srcId="{67B62264-C9B8-435A-8975-EE5473DFF114}" destId="{34698174-3DD3-4334-86D0-57ACEAD3FC70}" srcOrd="0" destOrd="0" presId="urn:microsoft.com/office/officeart/2005/8/layout/orgChart1"/>
    <dgm:cxn modelId="{99D03511-C0E7-42FE-BA8E-C10F0DD6EDB8}" type="presParOf" srcId="{34698174-3DD3-4334-86D0-57ACEAD3FC70}" destId="{5EC60F79-77BA-409F-8E0D-C6E1A00D0015}" srcOrd="0" destOrd="0" presId="urn:microsoft.com/office/officeart/2005/8/layout/orgChart1"/>
    <dgm:cxn modelId="{7990FB6A-0127-4AAA-8C33-672B6A0B926A}" type="presParOf" srcId="{5EC60F79-77BA-409F-8E0D-C6E1A00D0015}" destId="{A402B62D-1CBF-4655-95BE-691C8754BBCC}" srcOrd="0" destOrd="0" presId="urn:microsoft.com/office/officeart/2005/8/layout/orgChart1"/>
    <dgm:cxn modelId="{155ECFE1-D365-4E4F-A9F3-A8F156846E12}" type="presParOf" srcId="{5EC60F79-77BA-409F-8E0D-C6E1A00D0015}" destId="{FFB65B5F-B1CB-4A5B-A8F7-ECD8C4FCB872}" srcOrd="1" destOrd="0" presId="urn:microsoft.com/office/officeart/2005/8/layout/orgChart1"/>
    <dgm:cxn modelId="{7F3A45AE-3228-4F02-8E8D-36FDF9C606CC}" type="presParOf" srcId="{34698174-3DD3-4334-86D0-57ACEAD3FC70}" destId="{BB19FE11-48AF-4A9F-8D74-0489A292788C}" srcOrd="1" destOrd="0" presId="urn:microsoft.com/office/officeart/2005/8/layout/orgChart1"/>
    <dgm:cxn modelId="{30ADD7E2-1172-4344-AC0F-996813598933}" type="presParOf" srcId="{BB19FE11-48AF-4A9F-8D74-0489A292788C}" destId="{F749AC35-B4F0-414B-8BE0-886E06A8AD0E}" srcOrd="0" destOrd="0" presId="urn:microsoft.com/office/officeart/2005/8/layout/orgChart1"/>
    <dgm:cxn modelId="{3682D2EB-215F-4774-8E1B-2FEAEB34A10B}" type="presParOf" srcId="{BB19FE11-48AF-4A9F-8D74-0489A292788C}" destId="{18C6ED37-17B9-4C84-A735-ECEA2E444842}" srcOrd="1" destOrd="0" presId="urn:microsoft.com/office/officeart/2005/8/layout/orgChart1"/>
    <dgm:cxn modelId="{2CEA11D3-4736-4305-B9DD-14505A797E0A}" type="presParOf" srcId="{18C6ED37-17B9-4C84-A735-ECEA2E444842}" destId="{F062616C-BEC1-48F3-AC1B-1F39207751A6}" srcOrd="0" destOrd="0" presId="urn:microsoft.com/office/officeart/2005/8/layout/orgChart1"/>
    <dgm:cxn modelId="{AA998CCC-6290-4520-9C69-3C403044E2F3}" type="presParOf" srcId="{F062616C-BEC1-48F3-AC1B-1F39207751A6}" destId="{E89B92DD-00E6-487E-8260-4E8509C46661}" srcOrd="0" destOrd="0" presId="urn:microsoft.com/office/officeart/2005/8/layout/orgChart1"/>
    <dgm:cxn modelId="{BC0E0A8F-23B5-457C-AB56-B08A3F742F8F}" type="presParOf" srcId="{F062616C-BEC1-48F3-AC1B-1F39207751A6}" destId="{46623640-83D6-4338-9E96-C1D84B06CB3E}" srcOrd="1" destOrd="0" presId="urn:microsoft.com/office/officeart/2005/8/layout/orgChart1"/>
    <dgm:cxn modelId="{C90A518F-9041-4F3D-BE62-CA7A9FDBBD57}" type="presParOf" srcId="{18C6ED37-17B9-4C84-A735-ECEA2E444842}" destId="{B361BDC5-E785-44FE-BE4C-BD7935281D02}" srcOrd="1" destOrd="0" presId="urn:microsoft.com/office/officeart/2005/8/layout/orgChart1"/>
    <dgm:cxn modelId="{E86CF433-0468-4D17-86BA-0C8FC769491A}" type="presParOf" srcId="{18C6ED37-17B9-4C84-A735-ECEA2E444842}" destId="{021529A8-3278-47F6-AC6D-CB14190B8785}" srcOrd="2" destOrd="0" presId="urn:microsoft.com/office/officeart/2005/8/layout/orgChart1"/>
    <dgm:cxn modelId="{66175D7F-A344-499F-84CF-0432668D2FDC}" type="presParOf" srcId="{BB19FE11-48AF-4A9F-8D74-0489A292788C}" destId="{C2523A29-7F58-4EC1-A5EC-1BF7C119D2D6}" srcOrd="2" destOrd="0" presId="urn:microsoft.com/office/officeart/2005/8/layout/orgChart1"/>
    <dgm:cxn modelId="{79335D35-B27E-43E9-9F67-82ADFBC39CAB}" type="presParOf" srcId="{BB19FE11-48AF-4A9F-8D74-0489A292788C}" destId="{3B06A4A9-C501-42F3-8785-72C10B06C55C}" srcOrd="3" destOrd="0" presId="urn:microsoft.com/office/officeart/2005/8/layout/orgChart1"/>
    <dgm:cxn modelId="{3EA95171-56CF-4E4C-BB12-4719F584472B}" type="presParOf" srcId="{3B06A4A9-C501-42F3-8785-72C10B06C55C}" destId="{F413F881-37FC-4C21-8491-25197A43CE5F}" srcOrd="0" destOrd="0" presId="urn:microsoft.com/office/officeart/2005/8/layout/orgChart1"/>
    <dgm:cxn modelId="{92583F91-A61D-494F-8266-C68AF4F8D011}" type="presParOf" srcId="{F413F881-37FC-4C21-8491-25197A43CE5F}" destId="{4E3F446E-EFD8-41A1-BCB9-3DC0EB2BFAED}" srcOrd="0" destOrd="0" presId="urn:microsoft.com/office/officeart/2005/8/layout/orgChart1"/>
    <dgm:cxn modelId="{0DA0D9B1-DDC3-43DE-9D4F-EB25A76E393E}" type="presParOf" srcId="{F413F881-37FC-4C21-8491-25197A43CE5F}" destId="{FEDD485A-F4E9-4866-8773-0DDD4D3AD2EE}" srcOrd="1" destOrd="0" presId="urn:microsoft.com/office/officeart/2005/8/layout/orgChart1"/>
    <dgm:cxn modelId="{4A4144BE-E38A-481E-A1C0-D33214E33E56}" type="presParOf" srcId="{3B06A4A9-C501-42F3-8785-72C10B06C55C}" destId="{BC8A841D-D534-4DF6-A39E-8D7CCAE63459}" srcOrd="1" destOrd="0" presId="urn:microsoft.com/office/officeart/2005/8/layout/orgChart1"/>
    <dgm:cxn modelId="{01E589A7-9B85-4A37-AFDB-A1DD6BDAEC9C}" type="presParOf" srcId="{3B06A4A9-C501-42F3-8785-72C10B06C55C}" destId="{CD56EF9C-944D-4C9A-A83D-91A7D1F2ACBB}" srcOrd="2" destOrd="0" presId="urn:microsoft.com/office/officeart/2005/8/layout/orgChart1"/>
    <dgm:cxn modelId="{218F1487-2953-4A7B-88EF-AEA842F6D883}" type="presParOf" srcId="{34698174-3DD3-4334-86D0-57ACEAD3FC70}" destId="{818F30CA-2035-4320-B95E-07985363F64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23A29-7F58-4EC1-A5EC-1BF7C119D2D6}">
      <dsp:nvSpPr>
        <dsp:cNvPr id="0" name=""/>
        <dsp:cNvSpPr/>
      </dsp:nvSpPr>
      <dsp:spPr>
        <a:xfrm>
          <a:off x="2119085" y="1157205"/>
          <a:ext cx="1269199" cy="544309"/>
        </a:xfrm>
        <a:custGeom>
          <a:avLst/>
          <a:gdLst/>
          <a:ahLst/>
          <a:cxnLst/>
          <a:rect l="0" t="0" r="0" b="0"/>
          <a:pathLst>
            <a:path>
              <a:moveTo>
                <a:pt x="0" y="0"/>
              </a:moveTo>
              <a:lnTo>
                <a:pt x="0" y="272154"/>
              </a:lnTo>
              <a:lnTo>
                <a:pt x="1269199" y="272154"/>
              </a:lnTo>
              <a:lnTo>
                <a:pt x="1269199" y="544309"/>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49AC35-B4F0-414B-8BE0-886E06A8AD0E}">
      <dsp:nvSpPr>
        <dsp:cNvPr id="0" name=""/>
        <dsp:cNvSpPr/>
      </dsp:nvSpPr>
      <dsp:spPr>
        <a:xfrm>
          <a:off x="998068" y="1157205"/>
          <a:ext cx="1121017" cy="544309"/>
        </a:xfrm>
        <a:custGeom>
          <a:avLst/>
          <a:gdLst/>
          <a:ahLst/>
          <a:cxnLst/>
          <a:rect l="0" t="0" r="0" b="0"/>
          <a:pathLst>
            <a:path>
              <a:moveTo>
                <a:pt x="1121017" y="0"/>
              </a:moveTo>
              <a:lnTo>
                <a:pt x="1121017" y="272154"/>
              </a:lnTo>
              <a:lnTo>
                <a:pt x="0" y="272154"/>
              </a:lnTo>
              <a:lnTo>
                <a:pt x="0" y="544309"/>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2B62D-1CBF-4655-95BE-691C8754BBCC}">
      <dsp:nvSpPr>
        <dsp:cNvPr id="0" name=""/>
        <dsp:cNvSpPr/>
      </dsp:nvSpPr>
      <dsp:spPr>
        <a:xfrm>
          <a:off x="1341306" y="500950"/>
          <a:ext cx="1555557" cy="65625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XSS</a:t>
          </a:r>
        </a:p>
      </dsp:txBody>
      <dsp:txXfrm>
        <a:off x="1341306" y="500950"/>
        <a:ext cx="1555557" cy="656255"/>
      </dsp:txXfrm>
    </dsp:sp>
    <dsp:sp modelId="{E89B92DD-00E6-487E-8260-4E8509C46661}">
      <dsp:nvSpPr>
        <dsp:cNvPr id="0" name=""/>
        <dsp:cNvSpPr/>
      </dsp:nvSpPr>
      <dsp:spPr>
        <a:xfrm>
          <a:off x="1023" y="1701514"/>
          <a:ext cx="1994089" cy="83706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Reflected</a:t>
          </a:r>
        </a:p>
      </dsp:txBody>
      <dsp:txXfrm>
        <a:off x="1023" y="1701514"/>
        <a:ext cx="1994089" cy="837069"/>
      </dsp:txXfrm>
    </dsp:sp>
    <dsp:sp modelId="{4E3F446E-EFD8-41A1-BCB9-3DC0EB2BFAED}">
      <dsp:nvSpPr>
        <dsp:cNvPr id="0" name=""/>
        <dsp:cNvSpPr/>
      </dsp:nvSpPr>
      <dsp:spPr>
        <a:xfrm>
          <a:off x="2539421" y="1701514"/>
          <a:ext cx="1697725" cy="801041"/>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Stored</a:t>
          </a:r>
        </a:p>
      </dsp:txBody>
      <dsp:txXfrm>
        <a:off x="2539421" y="1701514"/>
        <a:ext cx="1697725" cy="80104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21DE96-50E2-4A5B-BB88-721AD4EA9BC3}" type="datetimeFigureOut">
              <a:rPr lang="en-US" smtClean="0"/>
              <a:t>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63C4C-5B6F-4530-B89B-5C93027B3AA8}" type="slidenum">
              <a:rPr lang="en-US" smtClean="0"/>
              <a:t>‹#›</a:t>
            </a:fld>
            <a:endParaRPr lang="en-US"/>
          </a:p>
        </p:txBody>
      </p:sp>
    </p:spTree>
    <p:extLst>
      <p:ext uri="{BB962C8B-B14F-4D97-AF65-F5344CB8AC3E}">
        <p14:creationId xmlns:p14="http://schemas.microsoft.com/office/powerpoint/2010/main" val="1863068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1445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61071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04365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848476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119083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80191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183196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46790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0252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179325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81022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460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18005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83619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609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27845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58696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16394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23875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714961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105771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68214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428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77253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8203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5448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8588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906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811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3644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4642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5833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2209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39263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6893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8503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1103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9079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16197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92007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071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5976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945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0455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31052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83776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73175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7349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2449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43046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99745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6629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04642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9879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10785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18771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66043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31771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05457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13379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51658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80138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44252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58726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7708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8062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603276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02370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19623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04267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88788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06312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11922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79768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121464160"/>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021433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88966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2983918"/>
      </p:ext>
    </p:extLst>
  </p:cSld>
  <p:clrMapOvr>
    <a:masterClrMapping/>
  </p:clrMapOvr>
  <p:extLst mod="1">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98119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99936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49405186"/>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85558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9334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67792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34046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48088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2514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50337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0700583"/>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6670652"/>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97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49275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4992282"/>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15337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0816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29660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80477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8148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20018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92581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69728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71254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17186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22108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14495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22588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73947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680624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9233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99873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143818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50804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33025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40686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83666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11313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6594896"/>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95471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23613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3628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5.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3.jp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6.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theme" Target="../theme/theme7.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8.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theme" Target="../theme/theme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1632527"/>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88687"/>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0871983"/>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0369353"/>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75147790"/>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016423"/>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1690369"/>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646783"/>
      </p:ext>
    </p:extLst>
  </p:cSld>
  <p:clrMap bg1="dk1" tx1="lt1" bg2="dk2" tx2="lt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1/9/2017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4972312"/>
      </p:ext>
    </p:extLst>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 id="2147484180" r:id="rId14"/>
    <p:sldLayoutId id="2147484181" r:id="rId15"/>
    <p:sldLayoutId id="214748418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g"/><Relationship Id="rId1" Type="http://schemas.openxmlformats.org/officeDocument/2006/relationships/slideLayout" Target="../slideLayouts/slideLayout1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1.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4.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563938" y="1633538"/>
            <a:ext cx="8628062" cy="1404937"/>
          </a:xfrm>
        </p:spPr>
        <p:txBody>
          <a:bodyPr>
            <a:normAutofit/>
          </a:bodyPr>
          <a:lstStyle/>
          <a:p>
            <a:pPr algn="l"/>
            <a:r>
              <a:rPr lang="en-US" altLang="en-US" sz="4000" dirty="0"/>
              <a:t>OWASP’s Ten Most Critical </a:t>
            </a:r>
            <a:r>
              <a:rPr lang="en-US" altLang="en-US" sz="4000" dirty="0">
                <a:solidFill>
                  <a:srgbClr val="B90E39"/>
                </a:solidFill>
              </a:rPr>
              <a:t>Web Application</a:t>
            </a:r>
            <a:r>
              <a:rPr lang="en-US" altLang="en-US" sz="4000" dirty="0"/>
              <a:t> Security Vulnerabilities</a:t>
            </a:r>
            <a:endParaRPr lang="en-US" sz="4000" dirty="0"/>
          </a:p>
        </p:txBody>
      </p:sp>
      <p:sp>
        <p:nvSpPr>
          <p:cNvPr id="3" name="Subtitle 2"/>
          <p:cNvSpPr>
            <a:spLocks noGrp="1"/>
          </p:cNvSpPr>
          <p:nvPr>
            <p:ph type="subTitle" idx="4294967295"/>
          </p:nvPr>
        </p:nvSpPr>
        <p:spPr>
          <a:xfrm>
            <a:off x="8386763" y="3657600"/>
            <a:ext cx="3805237" cy="1125538"/>
          </a:xfrm>
        </p:spPr>
        <p:txBody>
          <a:bodyPr>
            <a:noAutofit/>
          </a:bodyPr>
          <a:lstStyle/>
          <a:p>
            <a:r>
              <a:rPr lang="en-US" sz="2000" dirty="0"/>
              <a:t>Abhishek Gautam </a:t>
            </a:r>
          </a:p>
        </p:txBody>
      </p:sp>
      <p:pic>
        <p:nvPicPr>
          <p:cNvPr id="4" name="Picture 3"/>
          <p:cNvPicPr>
            <a:picLocks noChangeAspect="1"/>
          </p:cNvPicPr>
          <p:nvPr/>
        </p:nvPicPr>
        <p:blipFill>
          <a:blip r:embed="rId2"/>
          <a:stretch>
            <a:fillRect/>
          </a:stretch>
        </p:blipFill>
        <p:spPr>
          <a:xfrm>
            <a:off x="586013" y="1104365"/>
            <a:ext cx="2390240" cy="2461947"/>
          </a:xfrm>
          <a:prstGeom prst="rect">
            <a:avLst/>
          </a:prstGeom>
        </p:spPr>
      </p:pic>
      <p:sp>
        <p:nvSpPr>
          <p:cNvPr id="9" name="TextBox 8"/>
          <p:cNvSpPr txBox="1"/>
          <p:nvPr/>
        </p:nvSpPr>
        <p:spPr>
          <a:xfrm>
            <a:off x="1577008" y="5763688"/>
            <a:ext cx="10614992" cy="830997"/>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altLang="en-US" sz="4800" dirty="0">
                <a:solidFill>
                  <a:schemeClr val="bg1">
                    <a:lumMod val="50000"/>
                  </a:schemeClr>
                </a:solidFill>
              </a:rPr>
              <a:t>Building a secure </a:t>
            </a:r>
            <a:r>
              <a:rPr lang="en-US" altLang="en-US" sz="4800" dirty="0">
                <a:solidFill>
                  <a:schemeClr val="tx1">
                    <a:lumMod val="75000"/>
                    <a:lumOff val="25000"/>
                  </a:schemeClr>
                </a:solidFill>
              </a:rPr>
              <a:t>CYBERSPACE</a:t>
            </a:r>
            <a:endParaRPr lang="en-US" sz="4800" dirty="0">
              <a:solidFill>
                <a:schemeClr val="tx1">
                  <a:lumMod val="75000"/>
                  <a:lumOff val="25000"/>
                </a:schemeClr>
              </a:solidFill>
            </a:endParaRPr>
          </a:p>
        </p:txBody>
      </p:sp>
    </p:spTree>
    <p:extLst>
      <p:ext uri="{BB962C8B-B14F-4D97-AF65-F5344CB8AC3E}">
        <p14:creationId xmlns:p14="http://schemas.microsoft.com/office/powerpoint/2010/main" val="1433608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0369" y="545341"/>
            <a:ext cx="7784310" cy="799899"/>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pPr>
              <a:lnSpc>
                <a:spcPct val="110000"/>
              </a:lnSpc>
              <a:spcBef>
                <a:spcPts val="3000"/>
              </a:spcBef>
              <a:spcAft>
                <a:spcPts val="300"/>
              </a:spcAft>
            </a:pPr>
            <a:r>
              <a:rPr lang="en-US" sz="4400" dirty="0">
                <a:solidFill>
                  <a:srgbClr val="002060"/>
                </a:solidFill>
                <a:latin typeface="Calibri Light" panose="020F0302020204030204" pitchFamily="34" charset="0"/>
                <a:ea typeface="Times New Roman" panose="02020603050405020304" pitchFamily="18" charset="0"/>
                <a:cs typeface="Times New Roman" panose="02020603050405020304" pitchFamily="18" charset="0"/>
              </a:rPr>
              <a:t>How to prevent Injection attacks?</a:t>
            </a:r>
            <a:endParaRPr lang="en-US" sz="20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654393" y="1507440"/>
            <a:ext cx="4396935" cy="372923"/>
          </a:xfrm>
          <a:prstGeom prst="rect">
            <a:avLst/>
          </a:prstGeom>
        </p:spPr>
        <p:txBody>
          <a:bodyPr wrap="square">
            <a:spAutoFit/>
          </a:bodyPr>
          <a:lstStyle/>
          <a:p>
            <a:pPr lvl="0" algn="just">
              <a:lnSpc>
                <a:spcPct val="110000"/>
              </a:lnSpc>
              <a:spcBef>
                <a:spcPts val="600"/>
              </a:spcBef>
              <a:spcAft>
                <a:spcPts val="1000"/>
              </a:spcAft>
            </a:pPr>
            <a:r>
              <a:rPr lang="en-US" dirty="0">
                <a:solidFill>
                  <a:srgbClr val="FF0000"/>
                </a:solidFill>
                <a:latin typeface="Nirmala UI" panose="020B0502040204020203" pitchFamily="34" charset="0"/>
                <a:ea typeface="Constantia" panose="02030602050306030303" pitchFamily="18" charset="0"/>
              </a:rPr>
              <a:t>Reducing the use of GET methods</a:t>
            </a:r>
            <a:endParaRPr lang="en-US" dirty="0">
              <a:solidFill>
                <a:srgbClr val="FF0000"/>
              </a:solidFill>
              <a:effectLst/>
            </a:endParaRPr>
          </a:p>
        </p:txBody>
      </p:sp>
      <p:sp>
        <p:nvSpPr>
          <p:cNvPr id="6" name="Rectangle 5"/>
          <p:cNvSpPr/>
          <p:nvPr/>
        </p:nvSpPr>
        <p:spPr>
          <a:xfrm>
            <a:off x="1654393" y="2042563"/>
            <a:ext cx="6096000" cy="4359142"/>
          </a:xfrm>
          <a:prstGeom prst="rect">
            <a:avLst/>
          </a:prstGeom>
        </p:spPr>
        <p:txBody>
          <a:bodyPr>
            <a:spAutoFit/>
          </a:bodyPr>
          <a:lstStyle/>
          <a:p>
            <a:pPr lvl="0" algn="just">
              <a:lnSpc>
                <a:spcPct val="110000"/>
              </a:lnSpc>
              <a:spcBef>
                <a:spcPts val="600"/>
              </a:spcBef>
              <a:spcAft>
                <a:spcPts val="1000"/>
              </a:spcAft>
            </a:pPr>
            <a:r>
              <a:rPr lang="en-US" dirty="0">
                <a:solidFill>
                  <a:srgbClr val="FF0000"/>
                </a:solidFill>
                <a:latin typeface="Nirmala UI" panose="020B0502040204020203" pitchFamily="34" charset="0"/>
                <a:ea typeface="Constantia" panose="02030602050306030303" pitchFamily="18" charset="0"/>
              </a:rPr>
              <a:t>Saving the Credentials in salted encryption form.</a:t>
            </a:r>
            <a:endParaRPr lang="en-US" dirty="0">
              <a:solidFill>
                <a:srgbClr val="FF0000"/>
              </a:solidFill>
            </a:endParaRPr>
          </a:p>
          <a:p>
            <a:pPr lvl="0" algn="just">
              <a:lnSpc>
                <a:spcPct val="110000"/>
              </a:lnSpc>
              <a:spcBef>
                <a:spcPts val="600"/>
              </a:spcBef>
              <a:spcAft>
                <a:spcPts val="1000"/>
              </a:spcAft>
            </a:pPr>
            <a:r>
              <a:rPr lang="en-US" dirty="0">
                <a:solidFill>
                  <a:srgbClr val="FF0000"/>
                </a:solidFill>
                <a:latin typeface="Nirmala UI" panose="020B0502040204020203" pitchFamily="34" charset="0"/>
                <a:ea typeface="Constantia" panose="02030602050306030303" pitchFamily="18" charset="0"/>
              </a:rPr>
              <a:t>Use of HTTPS instead of HTTP </a:t>
            </a:r>
            <a:endParaRPr lang="en-US" dirty="0">
              <a:solidFill>
                <a:srgbClr val="FF0000"/>
              </a:solidFill>
            </a:endParaRPr>
          </a:p>
          <a:p>
            <a:r>
              <a:rPr lang="en-US" dirty="0">
                <a:solidFill>
                  <a:srgbClr val="FF0000"/>
                </a:solidFill>
                <a:latin typeface="Nirmala UI" panose="020B0502040204020203" pitchFamily="34" charset="0"/>
                <a:ea typeface="Constantia" panose="02030602050306030303" pitchFamily="18" charset="0"/>
              </a:rPr>
              <a:t>Proper validation on the database inputs from the end users</a:t>
            </a:r>
          </a:p>
          <a:p>
            <a:endParaRPr lang="en-US" dirty="0">
              <a:solidFill>
                <a:srgbClr val="FF0000"/>
              </a:solidFill>
              <a:latin typeface="Nirmala UI" panose="020B0502040204020203" pitchFamily="34" charset="0"/>
            </a:endParaRPr>
          </a:p>
          <a:p>
            <a:r>
              <a:rPr lang="en-US" dirty="0">
                <a:solidFill>
                  <a:srgbClr val="FF0000"/>
                </a:solidFill>
                <a:latin typeface="Nirmala UI" panose="020B0502040204020203" pitchFamily="34" charset="0"/>
              </a:rPr>
              <a:t>Static query Statements</a:t>
            </a:r>
          </a:p>
          <a:p>
            <a:endParaRPr lang="en-US" dirty="0">
              <a:solidFill>
                <a:srgbClr val="FF0000"/>
              </a:solidFill>
              <a:latin typeface="Nirmala UI" panose="020B0502040204020203" pitchFamily="34" charset="0"/>
            </a:endParaRPr>
          </a:p>
          <a:p>
            <a:r>
              <a:rPr lang="en-US" dirty="0">
                <a:solidFill>
                  <a:srgbClr val="FF0000"/>
                </a:solidFill>
                <a:latin typeface="Nirmala UI" panose="020B0502040204020203" pitchFamily="34" charset="0"/>
              </a:rPr>
              <a:t>Least Privilege</a:t>
            </a:r>
          </a:p>
          <a:p>
            <a:endParaRPr lang="en-US" dirty="0">
              <a:solidFill>
                <a:srgbClr val="FF0000"/>
              </a:solidFill>
              <a:latin typeface="Nirmala UI" panose="020B0502040204020203" pitchFamily="34" charset="0"/>
            </a:endParaRPr>
          </a:p>
          <a:p>
            <a:r>
              <a:rPr lang="en-US" dirty="0">
                <a:solidFill>
                  <a:srgbClr val="FF0000"/>
                </a:solidFill>
                <a:latin typeface="Nirmala UI" panose="020B0502040204020203" pitchFamily="34" charset="0"/>
              </a:rPr>
              <a:t>Code Verification</a:t>
            </a:r>
          </a:p>
          <a:p>
            <a:endParaRPr lang="en-US" dirty="0">
              <a:solidFill>
                <a:srgbClr val="FF0000"/>
              </a:solidFill>
              <a:latin typeface="Nirmala UI" panose="020B0502040204020203" pitchFamily="34" charset="0"/>
            </a:endParaRPr>
          </a:p>
          <a:p>
            <a:r>
              <a:rPr lang="en-US" dirty="0">
                <a:solidFill>
                  <a:srgbClr val="FF0000"/>
                </a:solidFill>
                <a:latin typeface="Nirmala UI" panose="020B0502040204020203" pitchFamily="34" charset="0"/>
              </a:rPr>
              <a:t>Web Application Gateway</a:t>
            </a:r>
          </a:p>
          <a:p>
            <a:endParaRPr lang="en-US" dirty="0">
              <a:solidFill>
                <a:srgbClr val="FF0000"/>
              </a:solidFill>
              <a:latin typeface="Nirmala UI" panose="020B0502040204020203" pitchFamily="34" charset="0"/>
            </a:endParaRPr>
          </a:p>
          <a:p>
            <a:r>
              <a:rPr lang="en-US" dirty="0">
                <a:solidFill>
                  <a:srgbClr val="FF0000"/>
                </a:solidFill>
                <a:latin typeface="Nirmala UI" panose="020B0502040204020203" pitchFamily="34" charset="0"/>
              </a:rPr>
              <a:t>Sql Driver Proxy</a:t>
            </a:r>
            <a:endParaRPr lang="en-US" dirty="0">
              <a:solidFill>
                <a:srgbClr val="FF0000"/>
              </a:solidFill>
            </a:endParaRPr>
          </a:p>
        </p:txBody>
      </p:sp>
      <p:sp>
        <p:nvSpPr>
          <p:cNvPr id="7" name="Right Brace 6"/>
          <p:cNvSpPr/>
          <p:nvPr/>
        </p:nvSpPr>
        <p:spPr>
          <a:xfrm>
            <a:off x="4499429" y="5602514"/>
            <a:ext cx="333828" cy="682172"/>
          </a:xfrm>
          <a:prstGeom prst="rightBrace">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TextBox 7"/>
          <p:cNvSpPr txBox="1"/>
          <p:nvPr/>
        </p:nvSpPr>
        <p:spPr>
          <a:xfrm flipH="1">
            <a:off x="4966061" y="5758934"/>
            <a:ext cx="4018281" cy="369332"/>
          </a:xfrm>
          <a:prstGeom prst="rect">
            <a:avLst/>
          </a:prstGeom>
          <a:noFill/>
        </p:spPr>
        <p:txBody>
          <a:bodyPr wrap="square" rtlCol="0">
            <a:spAutoFit/>
          </a:bodyPr>
          <a:lstStyle/>
          <a:p>
            <a:r>
              <a:rPr lang="en-US" b="1" dirty="0">
                <a:solidFill>
                  <a:srgbClr val="00B050"/>
                </a:solidFill>
              </a:rPr>
              <a:t>Production Phase</a:t>
            </a:r>
          </a:p>
        </p:txBody>
      </p:sp>
      <p:sp>
        <p:nvSpPr>
          <p:cNvPr id="9" name="Right Brace 8"/>
          <p:cNvSpPr/>
          <p:nvPr/>
        </p:nvSpPr>
        <p:spPr>
          <a:xfrm>
            <a:off x="4325257" y="3918857"/>
            <a:ext cx="377372" cy="1233714"/>
          </a:xfrm>
          <a:prstGeom prst="rightBrace">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TextBox 9"/>
          <p:cNvSpPr txBox="1"/>
          <p:nvPr/>
        </p:nvSpPr>
        <p:spPr>
          <a:xfrm>
            <a:off x="4818458" y="4351048"/>
            <a:ext cx="2465740" cy="369332"/>
          </a:xfrm>
          <a:prstGeom prst="rect">
            <a:avLst/>
          </a:prstGeom>
          <a:noFill/>
        </p:spPr>
        <p:txBody>
          <a:bodyPr wrap="none" rtlCol="0">
            <a:spAutoFit/>
          </a:bodyPr>
          <a:lstStyle/>
          <a:p>
            <a:r>
              <a:rPr lang="en-US" b="1" dirty="0">
                <a:solidFill>
                  <a:srgbClr val="00B050"/>
                </a:solidFill>
              </a:rPr>
              <a:t>Development Phase</a:t>
            </a:r>
          </a:p>
        </p:txBody>
      </p:sp>
    </p:spTree>
    <p:extLst>
      <p:ext uri="{BB962C8B-B14F-4D97-AF65-F5344CB8AC3E}">
        <p14:creationId xmlns:p14="http://schemas.microsoft.com/office/powerpoint/2010/main" val="3252267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7691" y="340249"/>
            <a:ext cx="7956024" cy="1323439"/>
          </a:xfrm>
          <a:prstGeom prst="rect">
            <a:avLst/>
          </a:prstGeom>
          <a:noFill/>
        </p:spPr>
        <p:txBody>
          <a:bodyPr wrap="none" lIns="91440" tIns="45720" rIns="91440" bIns="45720">
            <a:spAutoFit/>
          </a:bodyPr>
          <a:lstStyle/>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BROKEN AUTHENTICATION AND </a:t>
            </a:r>
          </a:p>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SESSION MANAGEMENT</a:t>
            </a:r>
          </a:p>
        </p:txBody>
      </p:sp>
      <p:pic>
        <p:nvPicPr>
          <p:cNvPr id="3" name="Picture 2"/>
          <p:cNvPicPr>
            <a:picLocks noChangeAspect="1"/>
          </p:cNvPicPr>
          <p:nvPr/>
        </p:nvPicPr>
        <p:blipFill>
          <a:blip r:embed="rId2"/>
          <a:stretch>
            <a:fillRect/>
          </a:stretch>
        </p:blipFill>
        <p:spPr>
          <a:xfrm>
            <a:off x="10036801" y="174172"/>
            <a:ext cx="1453316" cy="1799772"/>
          </a:xfrm>
          <a:prstGeom prst="rect">
            <a:avLst/>
          </a:prstGeom>
        </p:spPr>
      </p:pic>
      <p:sp>
        <p:nvSpPr>
          <p:cNvPr id="4" name="Rectangle 3"/>
          <p:cNvSpPr/>
          <p:nvPr/>
        </p:nvSpPr>
        <p:spPr>
          <a:xfrm>
            <a:off x="2510971" y="2627087"/>
            <a:ext cx="9318171" cy="1327864"/>
          </a:xfrm>
          <a:prstGeom prst="rect">
            <a:avLst/>
          </a:prstGeom>
        </p:spPr>
        <p:txBody>
          <a:bodyPr wrap="square">
            <a:spAutoFit/>
          </a:bodyPr>
          <a:lstStyle/>
          <a:p>
            <a:pPr algn="just">
              <a:lnSpc>
                <a:spcPct val="110000"/>
              </a:lnSpc>
              <a:spcBef>
                <a:spcPts val="600"/>
              </a:spcBef>
              <a:spcAft>
                <a:spcPts val="1000"/>
              </a:spcAft>
            </a:pPr>
            <a:r>
              <a:rPr lang="en-US" dirty="0">
                <a:ln w="0"/>
                <a:solidFill>
                  <a:schemeClr val="accent1"/>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cs typeface="Times New Roman" panose="02020603050405020304" pitchFamily="18" charset="0"/>
              </a:rPr>
              <a:t>Application functions related to authentication and session management are often          </a:t>
            </a:r>
            <a:r>
              <a:rPr lang="en-US" sz="2000" dirty="0">
                <a:ln w="0"/>
                <a:solidFill>
                  <a:srgbClr val="FF0000"/>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cs typeface="Times New Roman" panose="02020603050405020304" pitchFamily="18" charset="0"/>
              </a:rPr>
              <a:t>NOT IMPLEMENTED CORRECTLY</a:t>
            </a:r>
            <a:r>
              <a:rPr lang="en-US" dirty="0">
                <a:ln w="0"/>
                <a:solidFill>
                  <a:schemeClr val="accent1"/>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cs typeface="Times New Roman" panose="02020603050405020304" pitchFamily="18" charset="0"/>
              </a:rPr>
              <a:t>, allowing attackers to </a:t>
            </a:r>
            <a:r>
              <a:rPr lang="en-US" sz="2000" dirty="0">
                <a:ln w="0"/>
                <a:solidFill>
                  <a:srgbClr val="FF0000"/>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cs typeface="Times New Roman" panose="02020603050405020304" pitchFamily="18" charset="0"/>
              </a:rPr>
              <a:t>COMPROMISE</a:t>
            </a:r>
            <a:r>
              <a:rPr lang="en-US" dirty="0">
                <a:ln w="0"/>
                <a:solidFill>
                  <a:schemeClr val="accent1"/>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cs typeface="Times New Roman" panose="02020603050405020304" pitchFamily="18" charset="0"/>
              </a:rPr>
              <a:t> passwords, keys, session tokens, or to exploit other implementation flaws to assume other users’ identities. </a:t>
            </a:r>
            <a:endParaRPr lang="en-US" sz="1600" dirty="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1562346" y="4608094"/>
            <a:ext cx="9927771" cy="1785104"/>
          </a:xfrm>
          <a:prstGeom prst="rect">
            <a:avLst/>
          </a:prstGeom>
          <a:noFill/>
        </p:spPr>
        <p:txBody>
          <a:bodyPr wrap="square" rtlCol="0">
            <a:spAutoFit/>
          </a:bodyPr>
          <a:lstStyle/>
          <a:p>
            <a:r>
              <a:rPr lang="en-US" sz="3600" dirty="0">
                <a:ln w="0"/>
                <a:effectLst>
                  <a:outerShdw blurRad="38100" dist="19050" dir="2700000" algn="tl" rotWithShape="0">
                    <a:schemeClr val="dk1">
                      <a:alpha val="40000"/>
                    </a:schemeClr>
                  </a:outerShdw>
                </a:effectLst>
                <a:latin typeface="Nirmala UI" panose="020B0502040204020203" pitchFamily="34" charset="0"/>
                <a:ea typeface="Constantia" panose="02030602050306030303" pitchFamily="18" charset="0"/>
              </a:rPr>
              <a:t>I</a:t>
            </a:r>
            <a:r>
              <a:rPr lang="en-US" dirty="0">
                <a:ln w="0"/>
                <a:effectLst>
                  <a:outerShdw blurRad="38100" dist="19050" dir="2700000" algn="tl" rotWithShape="0">
                    <a:schemeClr val="dk1">
                      <a:alpha val="40000"/>
                    </a:schemeClr>
                  </a:outerShdw>
                </a:effectLst>
                <a:latin typeface="Nirmala UI" panose="020B0502040204020203" pitchFamily="34" charset="0"/>
                <a:ea typeface="Constantia" panose="02030602050306030303" pitchFamily="18" charset="0"/>
              </a:rPr>
              <a:t>n simpler teams if any unauthorized person may be a client or any attacker is successful in accessing any page on the website or any other user’s data without authentication by providing the direct reference to the page or by manipulating some id or value of URL the website lies under </a:t>
            </a:r>
            <a:r>
              <a:rPr lang="en-US" sz="2000" b="1" dirty="0">
                <a:ln w="0"/>
                <a:solidFill>
                  <a:srgbClr val="FF0000"/>
                </a:solidFill>
                <a:effectLst>
                  <a:outerShdw blurRad="38100" dist="19050" dir="2700000" algn="tl" rotWithShape="0">
                    <a:schemeClr val="dk1">
                      <a:alpha val="40000"/>
                    </a:schemeClr>
                  </a:outerShdw>
                </a:effectLst>
                <a:latin typeface="Nirmala UI" panose="020B0502040204020203" pitchFamily="34" charset="0"/>
                <a:ea typeface="Constantia" panose="02030602050306030303" pitchFamily="18" charset="0"/>
              </a:rPr>
              <a:t>BROKE AUTHENTICATION AND SESSION MANAGEMENT</a:t>
            </a:r>
            <a:endParaRPr lang="en-US" sz="2000" b="1" dirty="0">
              <a:ln w="0"/>
              <a:solidFill>
                <a:srgbClr val="FF0000"/>
              </a:solidFill>
              <a:effectLst>
                <a:outerShdw blurRad="38100" dist="19050" dir="2700000" algn="tl" rotWithShape="0">
                  <a:schemeClr val="dk1">
                    <a:alpha val="40000"/>
                  </a:schemeClr>
                </a:outerShdw>
              </a:effectLst>
            </a:endParaRPr>
          </a:p>
          <a:p>
            <a:endParaRPr lang="en-US" dirty="0"/>
          </a:p>
        </p:txBody>
      </p:sp>
    </p:spTree>
    <p:extLst>
      <p:ext uri="{BB962C8B-B14F-4D97-AF65-F5344CB8AC3E}">
        <p14:creationId xmlns:p14="http://schemas.microsoft.com/office/powerpoint/2010/main" val="1133322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1164" b="5185"/>
          <a:stretch/>
        </p:blipFill>
        <p:spPr>
          <a:xfrm>
            <a:off x="1049444" y="284606"/>
            <a:ext cx="10064799" cy="5559604"/>
          </a:xfrm>
          <a:prstGeom prst="rect">
            <a:avLst/>
          </a:prstGeom>
        </p:spPr>
      </p:pic>
    </p:spTree>
    <p:extLst>
      <p:ext uri="{BB962C8B-B14F-4D97-AF65-F5344CB8AC3E}">
        <p14:creationId xmlns:p14="http://schemas.microsoft.com/office/powerpoint/2010/main" val="2777541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125" y="541451"/>
            <a:ext cx="9187130" cy="1077218"/>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Technical and Business Impacts of Broken </a:t>
            </a:r>
          </a:p>
          <a:p>
            <a:pPr algn="ctr"/>
            <a:r>
              <a:rPr lang="en-US" sz="3200" dirty="0">
                <a:ln w="0"/>
                <a:effectLst>
                  <a:outerShdw blurRad="38100" dist="19050" dir="2700000" algn="tl" rotWithShape="0">
                    <a:schemeClr val="dk1">
                      <a:alpha val="40000"/>
                    </a:schemeClr>
                  </a:outerShdw>
                </a:effectLst>
              </a:rPr>
              <a:t>Authentication and Session management attacks?</a:t>
            </a:r>
            <a:endParaRPr lang="en-US" sz="8000" dirty="0">
              <a:ln w="0"/>
              <a:effectLst>
                <a:outerShdw blurRad="38100" dist="19050" dir="2700000" algn="tl" rotWithShape="0">
                  <a:schemeClr val="dk1">
                    <a:alpha val="40000"/>
                  </a:schemeClr>
                </a:outerShdw>
              </a:effectLst>
            </a:endParaRPr>
          </a:p>
        </p:txBody>
      </p:sp>
      <p:sp>
        <p:nvSpPr>
          <p:cNvPr id="3" name="Rectangle 2"/>
          <p:cNvSpPr/>
          <p:nvPr/>
        </p:nvSpPr>
        <p:spPr>
          <a:xfrm>
            <a:off x="1688236" y="1689907"/>
            <a:ext cx="6749475" cy="769441"/>
          </a:xfrm>
          <a:prstGeom prst="rect">
            <a:avLst/>
          </a:prstGeom>
          <a:noFill/>
        </p:spPr>
        <p:txBody>
          <a:bodyPr wrap="none" lIns="91440" tIns="45720" rIns="91440" bIns="45720">
            <a:spAutoFit/>
          </a:bodyPr>
          <a:lstStyle/>
          <a:p>
            <a:pPr algn="ctr"/>
            <a:r>
              <a:rPr lang="en-US" sz="40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TECHNICAL IMPACTS</a:t>
            </a:r>
            <a:r>
              <a:rPr lang="en-US" sz="4400" dirty="0">
                <a:latin typeface="Calibri Light" panose="020F0302020204030204" pitchFamily="34" charset="0"/>
                <a:ea typeface="Times New Roman" panose="02020603050405020304" pitchFamily="18" charset="0"/>
                <a:cs typeface="Times New Roman" panose="02020603050405020304" pitchFamily="18" charset="0"/>
              </a:rPr>
              <a:t>: </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Light" panose="020F0302020204030204" pitchFamily="34" charset="0"/>
                <a:ea typeface="Times New Roman" panose="02020603050405020304" pitchFamily="18" charset="0"/>
                <a:cs typeface="Times New Roman" panose="02020603050405020304" pitchFamily="18" charset="0"/>
              </a:rPr>
              <a:t>SEVERE</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Rectangle 3"/>
          <p:cNvSpPr/>
          <p:nvPr/>
        </p:nvSpPr>
        <p:spPr>
          <a:xfrm>
            <a:off x="1688236" y="4202254"/>
            <a:ext cx="10227993" cy="646331"/>
          </a:xfrm>
          <a:prstGeom prst="rect">
            <a:avLst/>
          </a:prstGeom>
        </p:spPr>
        <p:txBody>
          <a:bodyPr wrap="none">
            <a:spAutoFit/>
          </a:bodyPr>
          <a:lstStyle/>
          <a:p>
            <a:pPr algn="ctr"/>
            <a:r>
              <a:rPr lang="en-US" sz="36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BUISNESS IMPACTS</a:t>
            </a:r>
            <a:r>
              <a:rPr lang="en-US" sz="3600" dirty="0">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Light" panose="020F0302020204030204" pitchFamily="34" charset="0"/>
                <a:ea typeface="Times New Roman" panose="02020603050405020304" pitchFamily="18" charset="0"/>
                <a:cs typeface="Times New Roman" panose="02020603050405020304" pitchFamily="18" charset="0"/>
              </a:rPr>
              <a:t>APPLICATION/BUISNESS</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Light" panose="020F0302020204030204" pitchFamily="34" charset="0"/>
                <a:ea typeface="Times New Roman" panose="02020603050405020304" pitchFamily="18" charset="0"/>
                <a:cs typeface="Times New Roman" panose="02020603050405020304" pitchFamily="18" charset="0"/>
              </a:rPr>
              <a:t>SPECIFIC</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Rectangle 4"/>
          <p:cNvSpPr/>
          <p:nvPr/>
        </p:nvSpPr>
        <p:spPr>
          <a:xfrm>
            <a:off x="1964007" y="2646740"/>
            <a:ext cx="6553367" cy="1286186"/>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pPr marL="457200">
              <a:lnSpc>
                <a:spcPct val="110000"/>
              </a:lnSpc>
              <a:spcBef>
                <a:spcPts val="600"/>
              </a:spcBef>
              <a:spcAft>
                <a:spcPts val="1000"/>
              </a:spcAft>
            </a:pPr>
            <a:r>
              <a:rPr lang="en-US" dirty="0">
                <a:solidFill>
                  <a:schemeClr val="tx1"/>
                </a:solidFill>
              </a:rPr>
              <a:t>Such flaws may allow some or even all accounts to be attacked. Once successful the attacker </a:t>
            </a:r>
            <a:r>
              <a:rPr lang="en-US" b="1" dirty="0">
                <a:solidFill>
                  <a:schemeClr val="tx1"/>
                </a:solidFill>
              </a:rPr>
              <a:t>CAN DO ANYTHING THE VICTIM</a:t>
            </a:r>
            <a:r>
              <a:rPr lang="en-US" dirty="0">
                <a:solidFill>
                  <a:schemeClr val="tx1"/>
                </a:solidFill>
              </a:rPr>
              <a:t> was allowed to do most frequently the Privileged accounts are targeted. </a:t>
            </a:r>
          </a:p>
        </p:txBody>
      </p:sp>
      <p:sp>
        <p:nvSpPr>
          <p:cNvPr id="6" name="Rectangle 5"/>
          <p:cNvSpPr/>
          <p:nvPr/>
        </p:nvSpPr>
        <p:spPr>
          <a:xfrm>
            <a:off x="1964007" y="5117914"/>
            <a:ext cx="6553367" cy="981487"/>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pPr marL="457200">
              <a:lnSpc>
                <a:spcPct val="110000"/>
              </a:lnSpc>
              <a:spcBef>
                <a:spcPts val="600"/>
              </a:spcBef>
              <a:spcAft>
                <a:spcPts val="1000"/>
              </a:spcAft>
            </a:pPr>
            <a:r>
              <a:rPr lang="en-US" dirty="0">
                <a:solidFill>
                  <a:schemeClr val="tx1"/>
                </a:solidFill>
              </a:rPr>
              <a:t>Consider the business value of the affected data or application functions. Also consider the business impact of public exposure of the vulnerability.</a:t>
            </a:r>
          </a:p>
        </p:txBody>
      </p:sp>
    </p:spTree>
    <p:extLst>
      <p:ext uri="{BB962C8B-B14F-4D97-AF65-F5344CB8AC3E}">
        <p14:creationId xmlns:p14="http://schemas.microsoft.com/office/powerpoint/2010/main" val="4092017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83526" y="663400"/>
            <a:ext cx="4272324"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PREVENTION</a:t>
            </a:r>
          </a:p>
        </p:txBody>
      </p:sp>
      <p:sp>
        <p:nvSpPr>
          <p:cNvPr id="3" name="Rectangle 2"/>
          <p:cNvSpPr/>
          <p:nvPr/>
        </p:nvSpPr>
        <p:spPr>
          <a:xfrm>
            <a:off x="2645231" y="2334258"/>
            <a:ext cx="8548914" cy="3423501"/>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342900" lvl="0" indent="-342900" algn="just">
              <a:lnSpc>
                <a:spcPct val="110000"/>
              </a:lnSpc>
              <a:spcBef>
                <a:spcPts val="600"/>
              </a:spcBef>
              <a:spcAft>
                <a:spcPts val="1000"/>
              </a:spcAft>
              <a:buFont typeface="+mj-lt"/>
              <a:buAutoNum type="arabicPeriod"/>
            </a:pPr>
            <a:r>
              <a:rPr lang="en-US" dirty="0">
                <a:solidFill>
                  <a:srgbClr val="595959"/>
                </a:solidFill>
                <a:latin typeface="Nirmala UI" panose="020B0502040204020203" pitchFamily="34" charset="0"/>
                <a:ea typeface="Constantia" panose="02030602050306030303" pitchFamily="18" charset="0"/>
              </a:rPr>
              <a:t>Use </a:t>
            </a:r>
            <a:r>
              <a:rPr lang="en-US" dirty="0">
                <a:solidFill>
                  <a:srgbClr val="FF0000"/>
                </a:solidFill>
                <a:latin typeface="Nirmala UI" panose="020B0502040204020203" pitchFamily="34" charset="0"/>
                <a:ea typeface="Constantia" panose="02030602050306030303" pitchFamily="18" charset="0"/>
              </a:rPr>
              <a:t>STRONG AUTHENTICATION</a:t>
            </a:r>
            <a:r>
              <a:rPr lang="en-US" dirty="0">
                <a:solidFill>
                  <a:srgbClr val="595959"/>
                </a:solidFill>
                <a:latin typeface="Nirmala UI" panose="020B0502040204020203" pitchFamily="34" charset="0"/>
                <a:ea typeface="Constantia" panose="02030602050306030303" pitchFamily="18" charset="0"/>
              </a:rPr>
              <a:t> and </a:t>
            </a:r>
            <a:r>
              <a:rPr lang="en-US" dirty="0">
                <a:solidFill>
                  <a:srgbClr val="FF0000"/>
                </a:solidFill>
                <a:latin typeface="Nirmala UI" panose="020B0502040204020203" pitchFamily="34" charset="0"/>
                <a:ea typeface="Constantia" panose="02030602050306030303" pitchFamily="18" charset="0"/>
              </a:rPr>
              <a:t>SESSION MANAGEMENT CONTROLS.</a:t>
            </a:r>
            <a:endParaRPr lang="en-US" dirty="0">
              <a:solidFill>
                <a:srgbClr val="FF0000"/>
              </a:solidFill>
            </a:endParaRPr>
          </a:p>
          <a:p>
            <a:pPr marL="342900" lvl="0" indent="-342900" algn="just">
              <a:lnSpc>
                <a:spcPct val="110000"/>
              </a:lnSpc>
              <a:spcBef>
                <a:spcPts val="600"/>
              </a:spcBef>
              <a:spcAft>
                <a:spcPts val="1000"/>
              </a:spcAft>
              <a:buFont typeface="+mj-lt"/>
              <a:buAutoNum type="arabicPeriod"/>
            </a:pPr>
            <a:r>
              <a:rPr lang="en-US" dirty="0">
                <a:solidFill>
                  <a:srgbClr val="FF0000"/>
                </a:solidFill>
                <a:latin typeface="Nirmala UI" panose="020B0502040204020203" pitchFamily="34" charset="0"/>
                <a:ea typeface="Constantia" panose="02030602050306030303" pitchFamily="18" charset="0"/>
              </a:rPr>
              <a:t>PROVIDE SIMPLE INTERFACE </a:t>
            </a:r>
            <a:r>
              <a:rPr lang="en-US" dirty="0">
                <a:solidFill>
                  <a:srgbClr val="595959"/>
                </a:solidFill>
                <a:latin typeface="Nirmala UI" panose="020B0502040204020203" pitchFamily="34" charset="0"/>
                <a:ea typeface="Constantia" panose="02030602050306030303" pitchFamily="18" charset="0"/>
              </a:rPr>
              <a:t>for the developers to avoid common errors.</a:t>
            </a:r>
            <a:endParaRPr lang="en-US" dirty="0">
              <a:solidFill>
                <a:srgbClr val="595959"/>
              </a:solidFill>
            </a:endParaRPr>
          </a:p>
          <a:p>
            <a:pPr marL="342900" lvl="0" indent="-342900" algn="just">
              <a:lnSpc>
                <a:spcPct val="110000"/>
              </a:lnSpc>
              <a:spcBef>
                <a:spcPts val="600"/>
              </a:spcBef>
              <a:spcAft>
                <a:spcPts val="1000"/>
              </a:spcAft>
              <a:buFont typeface="+mj-lt"/>
              <a:buAutoNum type="arabicPeriod"/>
            </a:pPr>
            <a:r>
              <a:rPr lang="en-US" dirty="0">
                <a:solidFill>
                  <a:srgbClr val="595959"/>
                </a:solidFill>
                <a:latin typeface="Nirmala UI" panose="020B0502040204020203" pitchFamily="34" charset="0"/>
                <a:ea typeface="Constantia" panose="02030602050306030303" pitchFamily="18" charset="0"/>
              </a:rPr>
              <a:t>Session ID’s should </a:t>
            </a:r>
            <a:r>
              <a:rPr lang="en-US" dirty="0">
                <a:solidFill>
                  <a:srgbClr val="FF0000"/>
                </a:solidFill>
                <a:latin typeface="Nirmala UI" panose="020B0502040204020203" pitchFamily="34" charset="0"/>
                <a:ea typeface="Constantia" panose="02030602050306030303" pitchFamily="18" charset="0"/>
              </a:rPr>
              <a:t>NOT BE EXPOSED IN THE URL</a:t>
            </a:r>
            <a:r>
              <a:rPr lang="en-US" dirty="0">
                <a:solidFill>
                  <a:srgbClr val="595959"/>
                </a:solidFill>
                <a:latin typeface="Nirmala UI" panose="020B0502040204020203" pitchFamily="34" charset="0"/>
                <a:ea typeface="Constantia" panose="02030602050306030303" pitchFamily="18" charset="0"/>
              </a:rPr>
              <a:t>.</a:t>
            </a:r>
            <a:endParaRPr lang="en-US" dirty="0">
              <a:solidFill>
                <a:srgbClr val="595959"/>
              </a:solidFill>
            </a:endParaRPr>
          </a:p>
          <a:p>
            <a:pPr marL="342900" lvl="0" indent="-342900" algn="just">
              <a:lnSpc>
                <a:spcPct val="110000"/>
              </a:lnSpc>
              <a:spcBef>
                <a:spcPts val="600"/>
              </a:spcBef>
              <a:spcAft>
                <a:spcPts val="1000"/>
              </a:spcAft>
              <a:buFont typeface="+mj-lt"/>
              <a:buAutoNum type="arabicPeriod"/>
            </a:pPr>
            <a:r>
              <a:rPr lang="en-US" dirty="0">
                <a:solidFill>
                  <a:srgbClr val="595959"/>
                </a:solidFill>
                <a:latin typeface="Nirmala UI" panose="020B0502040204020203" pitchFamily="34" charset="0"/>
                <a:ea typeface="Constantia" panose="02030602050306030303" pitchFamily="18" charset="0"/>
              </a:rPr>
              <a:t>Passwords, Session ID’s, and other credentials should be </a:t>
            </a:r>
            <a:r>
              <a:rPr lang="en-US" dirty="0">
                <a:solidFill>
                  <a:srgbClr val="FF0000"/>
                </a:solidFill>
                <a:latin typeface="Nirmala UI" panose="020B0502040204020203" pitchFamily="34" charset="0"/>
                <a:ea typeface="Constantia" panose="02030602050306030303" pitchFamily="18" charset="0"/>
              </a:rPr>
              <a:t>ENCRYPTED</a:t>
            </a:r>
            <a:r>
              <a:rPr lang="en-US" dirty="0">
                <a:solidFill>
                  <a:srgbClr val="595959"/>
                </a:solidFill>
                <a:latin typeface="Nirmala UI" panose="020B0502040204020203" pitchFamily="34" charset="0"/>
                <a:ea typeface="Constantia" panose="02030602050306030303" pitchFamily="18" charset="0"/>
              </a:rPr>
              <a:t> when sent over networks.</a:t>
            </a:r>
            <a:endParaRPr lang="en-US" dirty="0">
              <a:solidFill>
                <a:srgbClr val="595959"/>
              </a:solidFill>
            </a:endParaRPr>
          </a:p>
          <a:p>
            <a:pPr marL="342900" lvl="0" indent="-342900" algn="just">
              <a:lnSpc>
                <a:spcPct val="110000"/>
              </a:lnSpc>
              <a:spcBef>
                <a:spcPts val="600"/>
              </a:spcBef>
              <a:spcAft>
                <a:spcPts val="1000"/>
              </a:spcAft>
              <a:buFont typeface="+mj-lt"/>
              <a:buAutoNum type="arabicPeriod"/>
            </a:pPr>
            <a:r>
              <a:rPr lang="en-US" dirty="0">
                <a:solidFill>
                  <a:srgbClr val="FF0000"/>
                </a:solidFill>
                <a:latin typeface="Nirmala UI" panose="020B0502040204020203" pitchFamily="34" charset="0"/>
                <a:ea typeface="Constantia" panose="02030602050306030303" pitchFamily="18" charset="0"/>
              </a:rPr>
              <a:t>APPLICATION’S TIMEOUTS </a:t>
            </a:r>
            <a:r>
              <a:rPr lang="en-US" dirty="0">
                <a:solidFill>
                  <a:srgbClr val="595959"/>
                </a:solidFill>
                <a:latin typeface="Nirmala UI" panose="020B0502040204020203" pitchFamily="34" charset="0"/>
                <a:ea typeface="Constantia" panose="02030602050306030303" pitchFamily="18" charset="0"/>
              </a:rPr>
              <a:t>should be implemented and used properly.</a:t>
            </a:r>
            <a:endParaRPr lang="en-US" dirty="0">
              <a:solidFill>
                <a:srgbClr val="595959"/>
              </a:solidFill>
            </a:endParaRPr>
          </a:p>
          <a:p>
            <a:r>
              <a:rPr lang="en-US" dirty="0">
                <a:solidFill>
                  <a:srgbClr val="595959"/>
                </a:solidFill>
                <a:latin typeface="Nirmala UI" panose="020B0502040204020203" pitchFamily="34" charset="0"/>
                <a:ea typeface="Constantia" panose="02030602050306030303" pitchFamily="18" charset="0"/>
              </a:rPr>
              <a:t>6.   Sessions and tokens should be used and </a:t>
            </a:r>
            <a:r>
              <a:rPr lang="en-US" dirty="0">
                <a:solidFill>
                  <a:srgbClr val="FF0000"/>
                </a:solidFill>
                <a:latin typeface="Nirmala UI" panose="020B0502040204020203" pitchFamily="34" charset="0"/>
                <a:ea typeface="Constantia" panose="02030602050306030303" pitchFamily="18" charset="0"/>
              </a:rPr>
              <a:t>DESTROYED PROPERLY IN A GIVEN  	TIME STAMP.</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9724571" y="163437"/>
            <a:ext cx="1553029" cy="1923256"/>
          </a:xfrm>
          <a:prstGeom prst="rect">
            <a:avLst/>
          </a:prstGeom>
        </p:spPr>
      </p:pic>
      <p:pic>
        <p:nvPicPr>
          <p:cNvPr id="5" name="Picture 4"/>
          <p:cNvPicPr>
            <a:picLocks noChangeAspect="1"/>
          </p:cNvPicPr>
          <p:nvPr/>
        </p:nvPicPr>
        <p:blipFill>
          <a:blip r:embed="rId3"/>
          <a:stretch>
            <a:fillRect/>
          </a:stretch>
        </p:blipFill>
        <p:spPr>
          <a:xfrm>
            <a:off x="2561776" y="163437"/>
            <a:ext cx="1553029" cy="1923256"/>
          </a:xfrm>
          <a:prstGeom prst="rect">
            <a:avLst/>
          </a:prstGeom>
        </p:spPr>
      </p:pic>
    </p:spTree>
    <p:extLst>
      <p:ext uri="{BB962C8B-B14F-4D97-AF65-F5344CB8AC3E}">
        <p14:creationId xmlns:p14="http://schemas.microsoft.com/office/powerpoint/2010/main" val="3744112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83291" y="456363"/>
            <a:ext cx="7814127" cy="923330"/>
          </a:xfrm>
          <a:prstGeom prst="rect">
            <a:avLst/>
          </a:prstGeom>
          <a:noFill/>
        </p:spPr>
        <p:txBody>
          <a:bodyPr wrap="none" lIns="91440" tIns="45720" rIns="91440" bIns="45720">
            <a:spAutoFit/>
          </a:bodyPr>
          <a:lstStyle/>
          <a:p>
            <a:r>
              <a:rPr lang="en-US" sz="5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CROSS SITE SCRIPTING (XSS)</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Picture 3"/>
          <p:cNvPicPr>
            <a:picLocks noChangeAspect="1"/>
          </p:cNvPicPr>
          <p:nvPr/>
        </p:nvPicPr>
        <p:blipFill>
          <a:blip r:embed="rId2"/>
          <a:stretch>
            <a:fillRect/>
          </a:stretch>
        </p:blipFill>
        <p:spPr>
          <a:xfrm>
            <a:off x="9813075" y="298606"/>
            <a:ext cx="1981200" cy="2162175"/>
          </a:xfrm>
          <a:prstGeom prst="rect">
            <a:avLst/>
          </a:prstGeom>
        </p:spPr>
      </p:pic>
      <p:sp>
        <p:nvSpPr>
          <p:cNvPr id="5" name="TextBox 4"/>
          <p:cNvSpPr txBox="1"/>
          <p:nvPr/>
        </p:nvSpPr>
        <p:spPr>
          <a:xfrm>
            <a:off x="4252685" y="1658627"/>
            <a:ext cx="5344733" cy="523220"/>
          </a:xfrm>
          <a:prstGeom prst="rect">
            <a:avLst/>
          </a:prstGeom>
          <a:noFill/>
        </p:spPr>
        <p:txBody>
          <a:bodyPr wrap="none" rtlCol="0">
            <a:spAutoFit/>
          </a:bodyPr>
          <a:lstStyle/>
          <a:p>
            <a:r>
              <a:rPr lang="en-US" dirty="0"/>
              <a:t>Found mainly in </a:t>
            </a: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DYNAMIC WEBSITES</a:t>
            </a:r>
            <a:endParaRPr lang="en-US" dirty="0"/>
          </a:p>
        </p:txBody>
      </p:sp>
      <p:sp>
        <p:nvSpPr>
          <p:cNvPr id="6" name="Rectangle 5"/>
          <p:cNvSpPr/>
          <p:nvPr/>
        </p:nvSpPr>
        <p:spPr>
          <a:xfrm>
            <a:off x="6208090" y="2739715"/>
            <a:ext cx="6096000" cy="1477328"/>
          </a:xfrm>
          <a:prstGeom prst="rect">
            <a:avLst/>
          </a:prstGeom>
        </p:spPr>
        <p:txBody>
          <a:bodyPr>
            <a:spAutoFit/>
          </a:bodyPr>
          <a:lstStyle/>
          <a:p>
            <a:r>
              <a:rPr lang="en-US" dirty="0">
                <a:solidFill>
                  <a:srgbClr val="595959"/>
                </a:solidFill>
                <a:latin typeface="Nirmala UI" panose="020B0502040204020203" pitchFamily="34" charset="0"/>
                <a:ea typeface="Constantia" panose="02030602050306030303" pitchFamily="18" charset="0"/>
              </a:rPr>
              <a:t>If any website or any web application takes any kind of executable input from any unauthorized visitor and sends it to a web browser without proper validation or escaping then we can say that the website or application is vulnerable to XSS attack.</a:t>
            </a:r>
            <a:endParaRPr lang="en-US" dirty="0"/>
          </a:p>
        </p:txBody>
      </p:sp>
      <p:graphicFrame>
        <p:nvGraphicFramePr>
          <p:cNvPr id="7" name="Diagram 6"/>
          <p:cNvGraphicFramePr/>
          <p:nvPr>
            <p:extLst>
              <p:ext uri="{D42A27DB-BD31-4B8C-83A1-F6EECF244321}">
                <p14:modId xmlns:p14="http://schemas.microsoft.com/office/powerpoint/2010/main" val="3179943903"/>
              </p:ext>
            </p:extLst>
          </p:nvPr>
        </p:nvGraphicFramePr>
        <p:xfrm>
          <a:off x="683589" y="1658627"/>
          <a:ext cx="4238171" cy="3039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2182189" y="4977095"/>
            <a:ext cx="8621486" cy="1477328"/>
          </a:xfrm>
          <a:prstGeom prst="rect">
            <a:avLst/>
          </a:prstGeom>
        </p:spPr>
        <p:txBody>
          <a:bodyPr wrap="square">
            <a:spAutoFit/>
          </a:bodyPr>
          <a:lstStyle/>
          <a:p>
            <a:r>
              <a:rPr lang="en-US" dirty="0">
                <a:solidFill>
                  <a:srgbClr val="595959"/>
                </a:solidFill>
                <a:latin typeface="Nirmala UI" panose="020B0502040204020203" pitchFamily="34" charset="0"/>
                <a:ea typeface="Constantia" panose="02030602050306030303" pitchFamily="18" charset="0"/>
              </a:rPr>
              <a:t>It </a:t>
            </a:r>
            <a:r>
              <a:rPr lang="en-US" dirty="0">
                <a:solidFill>
                  <a:srgbClr val="FF0000"/>
                </a:solidFill>
                <a:latin typeface="Nirmala UI" panose="020B0502040204020203" pitchFamily="34" charset="0"/>
                <a:ea typeface="Constantia" panose="02030602050306030303" pitchFamily="18" charset="0"/>
              </a:rPr>
              <a:t>ALLOWS</a:t>
            </a:r>
            <a:r>
              <a:rPr lang="en-US" dirty="0">
                <a:solidFill>
                  <a:srgbClr val="595959"/>
                </a:solidFill>
                <a:latin typeface="Nirmala UI" panose="020B0502040204020203" pitchFamily="34" charset="0"/>
                <a:ea typeface="Constantia" panose="02030602050306030303" pitchFamily="18" charset="0"/>
              </a:rPr>
              <a:t> attackers to </a:t>
            </a:r>
            <a:r>
              <a:rPr lang="en-US" dirty="0">
                <a:solidFill>
                  <a:srgbClr val="FF0000"/>
                </a:solidFill>
                <a:latin typeface="Nirmala UI" panose="020B0502040204020203" pitchFamily="34" charset="0"/>
                <a:ea typeface="Constantia" panose="02030602050306030303" pitchFamily="18" charset="0"/>
              </a:rPr>
              <a:t>EXECUTE SCRIPTS </a:t>
            </a:r>
            <a:r>
              <a:rPr lang="en-US" dirty="0">
                <a:solidFill>
                  <a:srgbClr val="595959"/>
                </a:solidFill>
                <a:latin typeface="Nirmala UI" panose="020B0502040204020203" pitchFamily="34" charset="0"/>
                <a:ea typeface="Constantia" panose="02030602050306030303" pitchFamily="18" charset="0"/>
              </a:rPr>
              <a:t>in the</a:t>
            </a:r>
            <a:r>
              <a:rPr lang="en-US" dirty="0">
                <a:solidFill>
                  <a:srgbClr val="FF0000"/>
                </a:solidFill>
                <a:latin typeface="Nirmala UI" panose="020B0502040204020203" pitchFamily="34" charset="0"/>
                <a:ea typeface="Constantia" panose="02030602050306030303" pitchFamily="18" charset="0"/>
              </a:rPr>
              <a:t> VICTIM’S BROWSER </a:t>
            </a:r>
            <a:r>
              <a:rPr lang="en-US" dirty="0">
                <a:solidFill>
                  <a:srgbClr val="595959"/>
                </a:solidFill>
                <a:latin typeface="Nirmala UI" panose="020B0502040204020203" pitchFamily="34" charset="0"/>
                <a:ea typeface="Constantia" panose="02030602050306030303" pitchFamily="18" charset="0"/>
              </a:rPr>
              <a:t>which can </a:t>
            </a:r>
          </a:p>
          <a:p>
            <a:endParaRPr lang="en-US" dirty="0">
              <a:solidFill>
                <a:srgbClr val="595959"/>
              </a:solidFill>
              <a:latin typeface="Nirmala UI" panose="020B0502040204020203" pitchFamily="34" charset="0"/>
              <a:ea typeface="Constantia" panose="02030602050306030303" pitchFamily="18" charset="0"/>
            </a:endParaRPr>
          </a:p>
          <a:p>
            <a:r>
              <a:rPr lang="en-US" dirty="0">
                <a:solidFill>
                  <a:srgbClr val="FF0000"/>
                </a:solidFill>
                <a:latin typeface="Nirmala UI" panose="020B0502040204020203" pitchFamily="34" charset="0"/>
                <a:ea typeface="Constantia" panose="02030602050306030303" pitchFamily="18" charset="0"/>
              </a:rPr>
              <a:t>HIJACK USER SESSIONS</a:t>
            </a:r>
            <a:r>
              <a:rPr lang="en-US" dirty="0">
                <a:solidFill>
                  <a:srgbClr val="595959"/>
                </a:solidFill>
                <a:latin typeface="Nirmala UI" panose="020B0502040204020203" pitchFamily="34" charset="0"/>
                <a:ea typeface="Constantia" panose="02030602050306030303" pitchFamily="18" charset="0"/>
              </a:rPr>
              <a:t>, </a:t>
            </a:r>
            <a:r>
              <a:rPr lang="en-US" dirty="0">
                <a:solidFill>
                  <a:srgbClr val="FF0000"/>
                </a:solidFill>
                <a:latin typeface="Nirmala UI" panose="020B0502040204020203" pitchFamily="34" charset="0"/>
                <a:ea typeface="Constantia" panose="02030602050306030303" pitchFamily="18" charset="0"/>
              </a:rPr>
              <a:t>DEFACE WEBSITES</a:t>
            </a:r>
            <a:r>
              <a:rPr lang="en-US" dirty="0">
                <a:solidFill>
                  <a:srgbClr val="595959"/>
                </a:solidFill>
                <a:latin typeface="Nirmala UI" panose="020B0502040204020203" pitchFamily="34" charset="0"/>
                <a:ea typeface="Constantia" panose="02030602050306030303" pitchFamily="18" charset="0"/>
              </a:rPr>
              <a:t>, </a:t>
            </a:r>
            <a:r>
              <a:rPr lang="en-US" dirty="0">
                <a:solidFill>
                  <a:srgbClr val="FF0000"/>
                </a:solidFill>
                <a:latin typeface="Nirmala UI" panose="020B0502040204020203" pitchFamily="34" charset="0"/>
                <a:ea typeface="Constantia" panose="02030602050306030303" pitchFamily="18" charset="0"/>
              </a:rPr>
              <a:t>MANIPULATE THE FRONT END OF THE </a:t>
            </a:r>
          </a:p>
          <a:p>
            <a:endParaRPr lang="en-US" dirty="0">
              <a:solidFill>
                <a:srgbClr val="FF0000"/>
              </a:solidFill>
              <a:latin typeface="Nirmala UI" panose="020B0502040204020203" pitchFamily="34" charset="0"/>
              <a:ea typeface="Constantia" panose="02030602050306030303" pitchFamily="18" charset="0"/>
            </a:endParaRPr>
          </a:p>
          <a:p>
            <a:r>
              <a:rPr lang="en-US" dirty="0">
                <a:solidFill>
                  <a:srgbClr val="FF0000"/>
                </a:solidFill>
                <a:latin typeface="Nirmala UI" panose="020B0502040204020203" pitchFamily="34" charset="0"/>
                <a:ea typeface="Constantia" panose="02030602050306030303" pitchFamily="18" charset="0"/>
              </a:rPr>
              <a:t>WEBSITE</a:t>
            </a:r>
            <a:r>
              <a:rPr lang="en-US" dirty="0">
                <a:solidFill>
                  <a:srgbClr val="595959"/>
                </a:solidFill>
                <a:latin typeface="Nirmala UI" panose="020B0502040204020203" pitchFamily="34" charset="0"/>
                <a:ea typeface="Constantia" panose="02030602050306030303" pitchFamily="18" charset="0"/>
              </a:rPr>
              <a:t>, </a:t>
            </a:r>
            <a:r>
              <a:rPr lang="en-US" dirty="0">
                <a:latin typeface="Nirmala UI" panose="020B0502040204020203" pitchFamily="34" charset="0"/>
                <a:ea typeface="Constantia" panose="02030602050306030303" pitchFamily="18" charset="0"/>
              </a:rPr>
              <a:t>OR </a:t>
            </a:r>
            <a:r>
              <a:rPr lang="en-US" dirty="0">
                <a:solidFill>
                  <a:srgbClr val="FF0000"/>
                </a:solidFill>
                <a:latin typeface="Nirmala UI" panose="020B0502040204020203" pitchFamily="34" charset="0"/>
                <a:ea typeface="Constantia" panose="02030602050306030303" pitchFamily="18" charset="0"/>
              </a:rPr>
              <a:t>REDIRECT THE USER TO MALICIOUS SITES</a:t>
            </a:r>
            <a:r>
              <a:rPr lang="en-US" dirty="0">
                <a:solidFill>
                  <a:srgbClr val="595959"/>
                </a:solidFill>
                <a:latin typeface="Nirmala UI" panose="020B0502040204020203" pitchFamily="34" charset="0"/>
                <a:ea typeface="Constantia" panose="02030602050306030303" pitchFamily="18" charset="0"/>
              </a:rPr>
              <a:t>.</a:t>
            </a:r>
            <a:endParaRPr lang="en-US" dirty="0"/>
          </a:p>
        </p:txBody>
      </p:sp>
    </p:spTree>
    <p:extLst>
      <p:ext uri="{BB962C8B-B14F-4D97-AF65-F5344CB8AC3E}">
        <p14:creationId xmlns:p14="http://schemas.microsoft.com/office/powerpoint/2010/main" val="549129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6171" y="2757715"/>
            <a:ext cx="3033486" cy="3970318"/>
          </a:xfrm>
          <a:prstGeom prst="rect">
            <a:avLst/>
          </a:prstGeom>
          <a:noFill/>
        </p:spPr>
        <p:txBody>
          <a:bodyPr wrap="square" rtlCol="0">
            <a:spAutoFit/>
          </a:bodyPr>
          <a:lstStyle/>
          <a:p>
            <a:r>
              <a:rPr lang="en-US" dirty="0"/>
              <a:t>This type of XSS has a </a:t>
            </a:r>
            <a:r>
              <a:rPr lang="en-US" b="1" dirty="0">
                <a:solidFill>
                  <a:srgbClr val="FF0000"/>
                </a:solidFill>
              </a:rPr>
              <a:t>TEMPORARY EFFECT</a:t>
            </a:r>
            <a:r>
              <a:rPr lang="en-US" dirty="0"/>
              <a:t>. It effects only a particular user’s browser and does not remains permanently for every visitor of the website.</a:t>
            </a:r>
          </a:p>
          <a:p>
            <a:r>
              <a:rPr lang="en-US" dirty="0"/>
              <a:t>In this type of attack any attacker can add a form on the vulnerable link and send a Input form with details like Name, Credit Card no, Password , PINCODE etc.</a:t>
            </a:r>
          </a:p>
        </p:txBody>
      </p:sp>
      <p:sp>
        <p:nvSpPr>
          <p:cNvPr id="4" name="Rectangle 3"/>
          <p:cNvSpPr/>
          <p:nvPr/>
        </p:nvSpPr>
        <p:spPr>
          <a:xfrm>
            <a:off x="7435350" y="2592508"/>
            <a:ext cx="3338286" cy="4258602"/>
          </a:xfrm>
          <a:prstGeom prst="rect">
            <a:avLst/>
          </a:prstGeom>
        </p:spPr>
        <p:txBody>
          <a:bodyPr wrap="square">
            <a:spAutoFit/>
          </a:bodyPr>
          <a:lstStyle/>
          <a:p>
            <a:pPr marL="457200" marR="0" algn="just">
              <a:lnSpc>
                <a:spcPct val="110000"/>
              </a:lnSpc>
              <a:spcBef>
                <a:spcPts val="600"/>
              </a:spcBef>
              <a:spcAft>
                <a:spcPts val="1000"/>
              </a:spcAft>
            </a:pPr>
            <a:r>
              <a:rPr lang="en-US" dirty="0">
                <a:solidFill>
                  <a:srgbClr val="595959"/>
                </a:solidFill>
                <a:latin typeface="Nirmala UI" panose="020B0502040204020203" pitchFamily="34" charset="0"/>
                <a:ea typeface="Constantia" panose="02030602050306030303" pitchFamily="18" charset="0"/>
                <a:cs typeface="Times New Roman" panose="02020603050405020304" pitchFamily="18" charset="0"/>
              </a:rPr>
              <a:t>This type of XSS has a </a:t>
            </a:r>
            <a:r>
              <a:rPr lang="en-US" b="1" dirty="0">
                <a:solidFill>
                  <a:srgbClr val="FF0000"/>
                </a:solidFill>
                <a:latin typeface="Nirmala UI" panose="020B0502040204020203" pitchFamily="34" charset="0"/>
                <a:ea typeface="Constantia" panose="02030602050306030303" pitchFamily="18" charset="0"/>
                <a:cs typeface="Times New Roman" panose="02020603050405020304" pitchFamily="18" charset="0"/>
              </a:rPr>
              <a:t>PERMANENT EFFECT</a:t>
            </a:r>
            <a:r>
              <a:rPr lang="en-US" dirty="0">
                <a:solidFill>
                  <a:srgbClr val="595959"/>
                </a:solidFill>
                <a:latin typeface="Nirmala UI" panose="020B0502040204020203" pitchFamily="34" charset="0"/>
                <a:ea typeface="Constantia" panose="02030602050306030303" pitchFamily="18" charset="0"/>
                <a:cs typeface="Times New Roman" panose="02020603050405020304" pitchFamily="18" charset="0"/>
              </a:rPr>
              <a:t>. If the input field is attached to the database then we can say that it’s a stored XSS.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10000"/>
              </a:lnSpc>
              <a:spcBef>
                <a:spcPts val="600"/>
              </a:spcBef>
              <a:spcAft>
                <a:spcPts val="1000"/>
              </a:spcAft>
            </a:pPr>
            <a:r>
              <a:rPr lang="en-US" dirty="0">
                <a:solidFill>
                  <a:srgbClr val="595959"/>
                </a:solidFill>
                <a:latin typeface="Nirmala UI" panose="020B0502040204020203" pitchFamily="34" charset="0"/>
                <a:ea typeface="Constantia" panose="02030602050306030303" pitchFamily="18" charset="0"/>
                <a:cs typeface="Times New Roman" panose="02020603050405020304" pitchFamily="18" charset="0"/>
              </a:rPr>
              <a:t>In this type of attack an attacker inputs a malicious java script code to steal cookies of all the visitors of the website who visits for online shopping or banking etc.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966684" y="1653323"/>
            <a:ext cx="4775667"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Reflected XSS</a:t>
            </a:r>
          </a:p>
        </p:txBody>
      </p:sp>
      <p:cxnSp>
        <p:nvCxnSpPr>
          <p:cNvPr id="7" name="Straight Connector 6"/>
          <p:cNvCxnSpPr/>
          <p:nvPr/>
        </p:nvCxnSpPr>
        <p:spPr>
          <a:xfrm flipV="1">
            <a:off x="1262743" y="2562139"/>
            <a:ext cx="5356238" cy="14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959429" y="1653323"/>
            <a:ext cx="0" cy="5074711"/>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435350" y="1653323"/>
            <a:ext cx="3653564"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Stored XSS</a:t>
            </a:r>
          </a:p>
        </p:txBody>
      </p:sp>
      <p:cxnSp>
        <p:nvCxnSpPr>
          <p:cNvPr id="15" name="Straight Connector 14"/>
          <p:cNvCxnSpPr/>
          <p:nvPr/>
        </p:nvCxnSpPr>
        <p:spPr>
          <a:xfrm flipV="1">
            <a:off x="6923314" y="2547625"/>
            <a:ext cx="4918422" cy="14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442608" y="1653323"/>
            <a:ext cx="0" cy="5074711"/>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105072" y="398307"/>
            <a:ext cx="4301177"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Types of XSS</a:t>
            </a:r>
          </a:p>
        </p:txBody>
      </p:sp>
    </p:spTree>
    <p:extLst>
      <p:ext uri="{BB962C8B-B14F-4D97-AF65-F5344CB8AC3E}">
        <p14:creationId xmlns:p14="http://schemas.microsoft.com/office/powerpoint/2010/main" val="3591609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0040" y="174172"/>
            <a:ext cx="10278435" cy="6858000"/>
          </a:xfrm>
          <a:prstGeom prst="rect">
            <a:avLst/>
          </a:prstGeom>
        </p:spPr>
      </p:pic>
      <p:sp>
        <p:nvSpPr>
          <p:cNvPr id="3" name="Rectangle 2"/>
          <p:cNvSpPr/>
          <p:nvPr/>
        </p:nvSpPr>
        <p:spPr>
          <a:xfrm>
            <a:off x="605929" y="174172"/>
            <a:ext cx="4971233"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Exploiting XSS</a:t>
            </a:r>
          </a:p>
        </p:txBody>
      </p:sp>
    </p:spTree>
    <p:extLst>
      <p:ext uri="{BB962C8B-B14F-4D97-AF65-F5344CB8AC3E}">
        <p14:creationId xmlns:p14="http://schemas.microsoft.com/office/powerpoint/2010/main" val="3763776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0688"/>
          <a:stretch/>
        </p:blipFill>
        <p:spPr>
          <a:xfrm>
            <a:off x="745578" y="0"/>
            <a:ext cx="10677164" cy="6117808"/>
          </a:xfrm>
          <a:prstGeom prst="rect">
            <a:avLst/>
          </a:prstGeom>
        </p:spPr>
      </p:pic>
    </p:spTree>
    <p:extLst>
      <p:ext uri="{BB962C8B-B14F-4D97-AF65-F5344CB8AC3E}">
        <p14:creationId xmlns:p14="http://schemas.microsoft.com/office/powerpoint/2010/main" val="4009242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17" y="289649"/>
            <a:ext cx="12066701"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Technical and Business Impacts of XSS Attacks?</a:t>
            </a:r>
            <a:endParaRPr lang="en-US" sz="11500" dirty="0">
              <a:ln w="0"/>
              <a:effectLst>
                <a:outerShdw blurRad="38100" dist="19050" dir="2700000" algn="tl" rotWithShape="0">
                  <a:schemeClr val="dk1">
                    <a:alpha val="40000"/>
                  </a:schemeClr>
                </a:outerShdw>
              </a:effectLst>
            </a:endParaRPr>
          </a:p>
        </p:txBody>
      </p:sp>
      <p:sp>
        <p:nvSpPr>
          <p:cNvPr id="3" name="Rectangle 2"/>
          <p:cNvSpPr/>
          <p:nvPr/>
        </p:nvSpPr>
        <p:spPr>
          <a:xfrm>
            <a:off x="1693709" y="1229824"/>
            <a:ext cx="7290073" cy="769441"/>
          </a:xfrm>
          <a:prstGeom prst="rect">
            <a:avLst/>
          </a:prstGeom>
          <a:noFill/>
        </p:spPr>
        <p:txBody>
          <a:bodyPr wrap="none" lIns="91440" tIns="45720" rIns="91440" bIns="45720">
            <a:spAutoFit/>
          </a:bodyPr>
          <a:lstStyle/>
          <a:p>
            <a:pPr algn="ctr"/>
            <a:r>
              <a:rPr lang="en-US" sz="40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TECHNICAL IMPACTS</a:t>
            </a:r>
            <a:r>
              <a:rPr lang="en-US" sz="4400" dirty="0">
                <a:latin typeface="Calibri Light" panose="020F0302020204030204" pitchFamily="34" charset="0"/>
                <a:ea typeface="Times New Roman" panose="02020603050405020304" pitchFamily="18" charset="0"/>
                <a:cs typeface="Times New Roman" panose="02020603050405020304" pitchFamily="18" charset="0"/>
              </a:rPr>
              <a:t>: </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Moderate</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Rectangle 3"/>
          <p:cNvSpPr/>
          <p:nvPr/>
        </p:nvSpPr>
        <p:spPr>
          <a:xfrm>
            <a:off x="1693709" y="3626821"/>
            <a:ext cx="10227993" cy="646331"/>
          </a:xfrm>
          <a:prstGeom prst="rect">
            <a:avLst/>
          </a:prstGeom>
        </p:spPr>
        <p:txBody>
          <a:bodyPr wrap="none">
            <a:spAutoFit/>
          </a:bodyPr>
          <a:lstStyle/>
          <a:p>
            <a:pPr algn="ctr"/>
            <a:r>
              <a:rPr lang="en-US" sz="36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BUISNESS IMPACTS</a:t>
            </a:r>
            <a:r>
              <a:rPr lang="en-US" sz="3600" dirty="0">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APPLICATION/BUISNESS SPECIFIC</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Rectangle 4"/>
          <p:cNvSpPr/>
          <p:nvPr/>
        </p:nvSpPr>
        <p:spPr>
          <a:xfrm>
            <a:off x="2518061" y="2125291"/>
            <a:ext cx="6553367" cy="1200329"/>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chemeClr val="tx1"/>
                </a:solidFill>
              </a:rPr>
              <a:t>Attackers can execute scripts in a victim’s browser to hijack user’s sessions, deface websites, insert hostile content, redirect users to any fake page, hijack user’s browser with the help of malwares etc. </a:t>
            </a:r>
          </a:p>
        </p:txBody>
      </p:sp>
      <p:sp>
        <p:nvSpPr>
          <p:cNvPr id="6" name="Rectangle 5"/>
          <p:cNvSpPr/>
          <p:nvPr/>
        </p:nvSpPr>
        <p:spPr>
          <a:xfrm>
            <a:off x="2518062" y="4574354"/>
            <a:ext cx="6553367" cy="1501630"/>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pPr marL="457200">
              <a:lnSpc>
                <a:spcPct val="110000"/>
              </a:lnSpc>
              <a:spcBef>
                <a:spcPts val="600"/>
              </a:spcBef>
              <a:spcAft>
                <a:spcPts val="1000"/>
              </a:spcAft>
            </a:pPr>
            <a:r>
              <a:rPr lang="en-US" dirty="0">
                <a:solidFill>
                  <a:schemeClr val="tx1"/>
                </a:solidFill>
              </a:rPr>
              <a:t> Consider the business value of the affected system and the data it processes. Also consider the business impact of public exposure of the vulnerability.</a:t>
            </a:r>
          </a:p>
          <a:p>
            <a:pPr marL="457200">
              <a:lnSpc>
                <a:spcPct val="110000"/>
              </a:lnSpc>
              <a:spcBef>
                <a:spcPts val="600"/>
              </a:spcBef>
              <a:spcAft>
                <a:spcPts val="1000"/>
              </a:spcAft>
            </a:pPr>
            <a:endParaRPr lang="en-US" dirty="0">
              <a:solidFill>
                <a:schemeClr val="tx1"/>
              </a:solidFill>
            </a:endParaRPr>
          </a:p>
        </p:txBody>
      </p:sp>
    </p:spTree>
    <p:extLst>
      <p:ext uri="{BB962C8B-B14F-4D97-AF65-F5344CB8AC3E}">
        <p14:creationId xmlns:p14="http://schemas.microsoft.com/office/powerpoint/2010/main" val="381942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36246" y="449422"/>
            <a:ext cx="10116067" cy="1015663"/>
          </a:xfrm>
          <a:prstGeom prst="rect">
            <a:avLst/>
          </a:prstGeom>
          <a:noFill/>
        </p:spPr>
        <p:txBody>
          <a:bodyPr wrap="square" lIns="91440" tIns="45720" rIns="91440" bIns="45720">
            <a:spAutoFit/>
          </a:bodyPr>
          <a:lstStyle/>
          <a:p>
            <a:pPr algn="ctr"/>
            <a:r>
              <a:rPr lang="en-US" sz="6000" dirty="0">
                <a:ln w="0"/>
                <a:solidFill>
                  <a:schemeClr val="accent1"/>
                </a:solidFill>
                <a:effectLst>
                  <a:outerShdw blurRad="38100" dist="25400" dir="5400000" algn="ctr" rotWithShape="0">
                    <a:srgbClr val="6E747A">
                      <a:alpha val="43000"/>
                    </a:srgbClr>
                  </a:outerShdw>
                </a:effectLst>
              </a:rPr>
              <a:t>What is Cyber Security?</a:t>
            </a:r>
          </a:p>
        </p:txBody>
      </p:sp>
      <p:sp>
        <p:nvSpPr>
          <p:cNvPr id="4" name="TextBox 3"/>
          <p:cNvSpPr txBox="1"/>
          <p:nvPr/>
        </p:nvSpPr>
        <p:spPr>
          <a:xfrm>
            <a:off x="936246" y="1465085"/>
            <a:ext cx="10116067" cy="646331"/>
          </a:xfrm>
          <a:prstGeom prst="rect">
            <a:avLst/>
          </a:prstGeom>
          <a:noFill/>
        </p:spPr>
        <p:txBody>
          <a:bodyPr wrap="square" rtlCol="0">
            <a:spAutoFit/>
          </a:bodyPr>
          <a:lstStyle/>
          <a:p>
            <a:r>
              <a:rPr lang="en-US" dirty="0"/>
              <a:t>Cyber security is concerned with the risk of malpractices in the </a:t>
            </a:r>
            <a:r>
              <a:rPr lang="en-US" b="1" dirty="0">
                <a:solidFill>
                  <a:srgbClr val="FF0000"/>
                </a:solidFill>
              </a:rPr>
              <a:t>CYBERSPACE</a:t>
            </a:r>
            <a:r>
              <a:rPr lang="en-US" dirty="0"/>
              <a:t> which involves </a:t>
            </a:r>
            <a:r>
              <a:rPr lang="en-US" b="1" dirty="0">
                <a:solidFill>
                  <a:srgbClr val="FF0000"/>
                </a:solidFill>
              </a:rPr>
              <a:t>PEOPLE</a:t>
            </a:r>
            <a:r>
              <a:rPr lang="en-US" dirty="0"/>
              <a:t>, </a:t>
            </a:r>
            <a:r>
              <a:rPr lang="en-US" b="1" dirty="0">
                <a:solidFill>
                  <a:srgbClr val="FF0000"/>
                </a:solidFill>
              </a:rPr>
              <a:t>PROCESS</a:t>
            </a:r>
            <a:r>
              <a:rPr lang="en-US" dirty="0"/>
              <a:t> AND </a:t>
            </a:r>
            <a:r>
              <a:rPr lang="en-US" b="1" dirty="0">
                <a:solidFill>
                  <a:srgbClr val="FF0000"/>
                </a:solidFill>
              </a:rPr>
              <a:t>TECHNOLOGY</a:t>
            </a:r>
            <a:r>
              <a:rPr lang="en-US" dirty="0"/>
              <a:t>.</a:t>
            </a:r>
          </a:p>
        </p:txBody>
      </p:sp>
      <p:pic>
        <p:nvPicPr>
          <p:cNvPr id="5" name="Picture 4"/>
          <p:cNvPicPr>
            <a:picLocks noChangeAspect="1"/>
          </p:cNvPicPr>
          <p:nvPr/>
        </p:nvPicPr>
        <p:blipFill>
          <a:blip r:embed="rId2"/>
          <a:stretch>
            <a:fillRect/>
          </a:stretch>
        </p:blipFill>
        <p:spPr>
          <a:xfrm>
            <a:off x="1742465" y="3746630"/>
            <a:ext cx="2504740" cy="2429597"/>
          </a:xfrm>
          <a:prstGeom prst="rect">
            <a:avLst/>
          </a:prstGeom>
        </p:spPr>
      </p:pic>
      <p:sp>
        <p:nvSpPr>
          <p:cNvPr id="6" name="TextBox 5"/>
          <p:cNvSpPr txBox="1"/>
          <p:nvPr/>
        </p:nvSpPr>
        <p:spPr>
          <a:xfrm>
            <a:off x="936245" y="2312829"/>
            <a:ext cx="9055893" cy="646331"/>
          </a:xfrm>
          <a:prstGeom prst="rect">
            <a:avLst/>
          </a:prstGeom>
          <a:noFill/>
        </p:spPr>
        <p:txBody>
          <a:bodyPr wrap="square" rtlCol="0">
            <a:spAutoFit/>
          </a:bodyPr>
          <a:lstStyle/>
          <a:p>
            <a:r>
              <a:rPr lang="en-US" b="1" dirty="0">
                <a:solidFill>
                  <a:schemeClr val="bg1">
                    <a:lumMod val="65000"/>
                  </a:schemeClr>
                </a:solidFill>
              </a:rPr>
              <a:t>The problem?</a:t>
            </a:r>
            <a:r>
              <a:rPr lang="en-US" dirty="0">
                <a:solidFill>
                  <a:schemeClr val="bg1">
                    <a:lumMod val="65000"/>
                  </a:schemeClr>
                </a:solidFill>
              </a:rPr>
              <a:t> With over 2.5 quintillion bytes of data being produced around the world daily, </a:t>
            </a:r>
            <a:r>
              <a:rPr lang="en-US" b="1" dirty="0">
                <a:solidFill>
                  <a:srgbClr val="FF0000"/>
                </a:solidFill>
              </a:rPr>
              <a:t>IS OUR DATA REALLY SAFE? </a:t>
            </a:r>
          </a:p>
        </p:txBody>
      </p:sp>
      <p:sp>
        <p:nvSpPr>
          <p:cNvPr id="7" name="TextBox 6"/>
          <p:cNvSpPr txBox="1"/>
          <p:nvPr/>
        </p:nvSpPr>
        <p:spPr>
          <a:xfrm>
            <a:off x="4982739" y="3590904"/>
            <a:ext cx="6586330" cy="2585323"/>
          </a:xfrm>
          <a:prstGeom prst="rect">
            <a:avLst/>
          </a:prstGeom>
          <a:noFill/>
        </p:spPr>
        <p:txBody>
          <a:bodyPr wrap="square" rtlCol="0">
            <a:spAutoFit/>
          </a:bodyPr>
          <a:lstStyle/>
          <a:p>
            <a:r>
              <a:rPr lang="en-US" dirty="0">
                <a:solidFill>
                  <a:srgbClr val="4E544E"/>
                </a:solidFill>
              </a:rPr>
              <a:t>SECUIRTY deals with 3 primary issues called</a:t>
            </a:r>
            <a:r>
              <a:rPr lang="en-US" dirty="0"/>
              <a:t> </a:t>
            </a:r>
            <a:r>
              <a:rPr lang="en-US" b="1" dirty="0">
                <a:solidFill>
                  <a:srgbClr val="FFC000"/>
                </a:solidFill>
              </a:rPr>
              <a:t>the CIA traid</a:t>
            </a:r>
          </a:p>
          <a:p>
            <a:endParaRPr lang="en-US" dirty="0"/>
          </a:p>
          <a:p>
            <a:r>
              <a:rPr lang="en-US" b="1" dirty="0">
                <a:solidFill>
                  <a:srgbClr val="FF0000"/>
                </a:solidFill>
              </a:rPr>
              <a:t>CONFEDENTIALITY</a:t>
            </a:r>
            <a:r>
              <a:rPr lang="en-US" dirty="0"/>
              <a:t> assurance that only authorized user may access a resource.</a:t>
            </a:r>
          </a:p>
          <a:p>
            <a:endParaRPr lang="en-US" dirty="0"/>
          </a:p>
          <a:p>
            <a:r>
              <a:rPr lang="en-US" b="1" dirty="0">
                <a:solidFill>
                  <a:srgbClr val="002060"/>
                </a:solidFill>
              </a:rPr>
              <a:t>AVAILIBILTY</a:t>
            </a:r>
            <a:r>
              <a:rPr lang="en-US" dirty="0"/>
              <a:t> assurance that authorized user may access a </a:t>
            </a:r>
          </a:p>
          <a:p>
            <a:r>
              <a:rPr lang="en-US" dirty="0"/>
              <a:t>resource when requested.</a:t>
            </a:r>
          </a:p>
          <a:p>
            <a:endParaRPr lang="en-US" dirty="0"/>
          </a:p>
          <a:p>
            <a:r>
              <a:rPr lang="en-US" b="1" dirty="0">
                <a:solidFill>
                  <a:srgbClr val="00B050"/>
                </a:solidFill>
              </a:rPr>
              <a:t>INTEGRITY</a:t>
            </a:r>
            <a:r>
              <a:rPr lang="en-US" dirty="0"/>
              <a:t> assurance that resource has not been modified</a:t>
            </a:r>
          </a:p>
        </p:txBody>
      </p:sp>
    </p:spTree>
    <p:extLst>
      <p:ext uri="{BB962C8B-B14F-4D97-AF65-F5344CB8AC3E}">
        <p14:creationId xmlns:p14="http://schemas.microsoft.com/office/powerpoint/2010/main" val="1440978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9568" y="86718"/>
            <a:ext cx="7351693" cy="1200329"/>
          </a:xfrm>
          <a:prstGeom prst="rect">
            <a:avLst/>
          </a:prstGeom>
          <a:noFill/>
        </p:spPr>
        <p:txBody>
          <a:bodyPr wrap="none" lIns="91440" tIns="45720" rIns="91440" bIns="45720">
            <a:spAutoFit/>
          </a:bodyPr>
          <a:lstStyle/>
          <a:p>
            <a:pPr algn="ctr"/>
            <a:r>
              <a:rPr lang="en-US" sz="7200" b="1" dirty="0">
                <a:ln w="6600">
                  <a:solidFill>
                    <a:schemeClr val="accent2"/>
                  </a:solidFill>
                  <a:prstDash val="solid"/>
                </a:ln>
                <a:solidFill>
                  <a:srgbClr val="FFFFFF"/>
                </a:solidFill>
                <a:effectLst>
                  <a:outerShdw dist="38100" dir="2700000" algn="tl" rotWithShape="0">
                    <a:schemeClr val="accent2"/>
                  </a:outerShdw>
                </a:effectLst>
              </a:rPr>
              <a:t>Prevention From</a:t>
            </a:r>
          </a:p>
        </p:txBody>
      </p:sp>
      <p:sp>
        <p:nvSpPr>
          <p:cNvPr id="3" name="Rectangle 2"/>
          <p:cNvSpPr/>
          <p:nvPr/>
        </p:nvSpPr>
        <p:spPr>
          <a:xfrm>
            <a:off x="5515020" y="1278415"/>
            <a:ext cx="6308137" cy="523220"/>
          </a:xfrm>
          <a:prstGeom prst="rect">
            <a:avLst/>
          </a:prstGeom>
          <a:noFill/>
        </p:spPr>
        <p:txBody>
          <a:bodyPr wrap="none" lIns="91440" tIns="45720" rIns="91440" bIns="45720">
            <a:spAutoFit/>
          </a:bodyPr>
          <a:lstStyle/>
          <a:p>
            <a:pPr algn="ctr"/>
            <a:r>
              <a:rPr lang="en-US" sz="2800" dirty="0">
                <a:ln w="0"/>
                <a:solidFill>
                  <a:srgbClr val="C00000"/>
                </a:solidFill>
                <a:effectLst>
                  <a:outerShdw blurRad="38100" dist="25400" dir="5400000" algn="ctr" rotWithShape="0">
                    <a:srgbClr val="6E747A">
                      <a:alpha val="43000"/>
                    </a:srgbClr>
                  </a:outerShdw>
                </a:effectLst>
              </a:rPr>
              <a:t>Don’t Output User Supplied Input </a:t>
            </a:r>
            <a:r>
              <a:rPr lang="en-US" sz="2800" dirty="0">
                <a:ln w="0"/>
                <a:solidFill>
                  <a:srgbClr val="C00000"/>
                </a:solidFill>
                <a:effectLst>
                  <a:outerShdw blurRad="38100" dist="25400" dir="5400000" algn="ctr" rotWithShape="0">
                    <a:srgbClr val="6E747A">
                      <a:alpha val="43000"/>
                    </a:srgbClr>
                  </a:outerShdw>
                </a:effectLst>
                <a:sym typeface="Wingdings" panose="05000000000000000000" pitchFamily="2" charset="2"/>
              </a:rPr>
              <a:t></a:t>
            </a:r>
            <a:endParaRPr lang="en-US" sz="2800" dirty="0">
              <a:ln w="0"/>
              <a:solidFill>
                <a:srgbClr val="C00000"/>
              </a:solidFill>
              <a:effectLst>
                <a:outerShdw blurRad="38100" dist="25400" dir="5400000" algn="ctr" rotWithShape="0">
                  <a:srgbClr val="6E747A">
                    <a:alpha val="43000"/>
                  </a:srgbClr>
                </a:outerShdw>
              </a:effectLst>
            </a:endParaRPr>
          </a:p>
        </p:txBody>
      </p:sp>
      <p:sp>
        <p:nvSpPr>
          <p:cNvPr id="5" name="Rectangle 4"/>
          <p:cNvSpPr/>
          <p:nvPr/>
        </p:nvSpPr>
        <p:spPr>
          <a:xfrm>
            <a:off x="9225300" y="2157968"/>
            <a:ext cx="2707793" cy="523220"/>
          </a:xfrm>
          <a:prstGeom prst="rect">
            <a:avLst/>
          </a:prstGeom>
          <a:noFill/>
        </p:spPr>
        <p:txBody>
          <a:bodyPr wrap="none" lIns="91440" tIns="45720" rIns="91440" bIns="45720">
            <a:spAutoFit/>
          </a:bodyPr>
          <a:lstStyle/>
          <a:p>
            <a:pPr algn="ctr"/>
            <a:r>
              <a:rPr lang="en-US" sz="2800" dirty="0">
                <a:ln w="0"/>
                <a:solidFill>
                  <a:srgbClr val="C00000"/>
                </a:solidFill>
                <a:effectLst>
                  <a:outerShdw blurRad="38100" dist="25400" dir="5400000" algn="ctr" rotWithShape="0">
                    <a:srgbClr val="6E747A">
                      <a:alpha val="43000"/>
                    </a:srgbClr>
                  </a:outerShdw>
                </a:effectLst>
              </a:rPr>
              <a:t>Whitelist Inputs</a:t>
            </a:r>
          </a:p>
        </p:txBody>
      </p:sp>
      <p:sp>
        <p:nvSpPr>
          <p:cNvPr id="6" name="Rectangle 5"/>
          <p:cNvSpPr/>
          <p:nvPr/>
        </p:nvSpPr>
        <p:spPr>
          <a:xfrm>
            <a:off x="5294607" y="2925141"/>
            <a:ext cx="6748962" cy="523220"/>
          </a:xfrm>
          <a:prstGeom prst="rect">
            <a:avLst/>
          </a:prstGeom>
          <a:noFill/>
        </p:spPr>
        <p:txBody>
          <a:bodyPr wrap="none" lIns="91440" tIns="45720" rIns="91440" bIns="45720">
            <a:spAutoFit/>
          </a:bodyPr>
          <a:lstStyle/>
          <a:p>
            <a:pPr algn="ctr"/>
            <a:r>
              <a:rPr lang="en-US" sz="2800" dirty="0">
                <a:ln w="0"/>
                <a:solidFill>
                  <a:srgbClr val="C00000"/>
                </a:solidFill>
                <a:effectLst>
                  <a:outerShdw blurRad="38100" dist="25400" dir="5400000" algn="ctr" rotWithShape="0">
                    <a:srgbClr val="6E747A">
                      <a:alpha val="43000"/>
                    </a:srgbClr>
                  </a:outerShdw>
                </a:effectLst>
              </a:rPr>
              <a:t>Encoded Output(Using OWASP ESAPI)</a:t>
            </a:r>
          </a:p>
        </p:txBody>
      </p:sp>
      <p:sp>
        <p:nvSpPr>
          <p:cNvPr id="7" name="Rectangle 6"/>
          <p:cNvSpPr/>
          <p:nvPr/>
        </p:nvSpPr>
        <p:spPr>
          <a:xfrm>
            <a:off x="5763455" y="3859200"/>
            <a:ext cx="6067687" cy="523220"/>
          </a:xfrm>
          <a:prstGeom prst="rect">
            <a:avLst/>
          </a:prstGeom>
          <a:noFill/>
        </p:spPr>
        <p:txBody>
          <a:bodyPr wrap="none" lIns="91440" tIns="45720" rIns="91440" bIns="45720">
            <a:spAutoFit/>
          </a:bodyPr>
          <a:lstStyle/>
          <a:p>
            <a:pPr algn="ctr"/>
            <a:r>
              <a:rPr lang="en-US" sz="2800" b="0" cap="none" spc="0" dirty="0">
                <a:ln w="0"/>
                <a:solidFill>
                  <a:srgbClr val="C00000"/>
                </a:solidFill>
                <a:effectLst>
                  <a:outerShdw blurRad="38100" dist="25400" dir="5400000" algn="ctr" rotWithShape="0">
                    <a:srgbClr val="6E747A">
                      <a:alpha val="43000"/>
                    </a:srgbClr>
                  </a:outerShdw>
                </a:effectLst>
              </a:rPr>
              <a:t>Use libraries like owasp’s Antisamy</a:t>
            </a:r>
          </a:p>
        </p:txBody>
      </p:sp>
      <p:sp>
        <p:nvSpPr>
          <p:cNvPr id="8" name="Rectangle 7"/>
          <p:cNvSpPr/>
          <p:nvPr/>
        </p:nvSpPr>
        <p:spPr>
          <a:xfrm>
            <a:off x="3128922" y="4571867"/>
            <a:ext cx="8534763" cy="1040285"/>
          </a:xfrm>
          <a:prstGeom prst="rect">
            <a:avLst/>
          </a:prstGeom>
        </p:spPr>
        <p:txBody>
          <a:bodyPr wrap="square">
            <a:spAutoFit/>
          </a:bodyPr>
          <a:lstStyle/>
          <a:p>
            <a:pPr lvl="0" algn="just">
              <a:lnSpc>
                <a:spcPct val="110000"/>
              </a:lnSpc>
              <a:spcBef>
                <a:spcPts val="600"/>
              </a:spcBef>
              <a:spcAft>
                <a:spcPts val="1000"/>
              </a:spcAft>
            </a:pPr>
            <a:r>
              <a:rPr lang="en-US" sz="2800" dirty="0">
                <a:ln w="0"/>
                <a:solidFill>
                  <a:srgbClr val="C00000"/>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rPr>
              <a:t>Consider Content Security Policy (CSP) to defend against XSS across your entire site.</a:t>
            </a:r>
            <a:endParaRPr lang="en-US" sz="2800" dirty="0">
              <a:ln w="0"/>
              <a:solidFill>
                <a:srgbClr val="C00000"/>
              </a:solidFill>
              <a:effectLst>
                <a:outerShdw blurRad="38100" dist="25400" dir="5400000" algn="ctr" rotWithShape="0">
                  <a:srgbClr val="6E747A">
                    <a:alpha val="43000"/>
                  </a:srgbClr>
                </a:outerShdw>
              </a:effectLst>
            </a:endParaRPr>
          </a:p>
        </p:txBody>
      </p:sp>
      <p:sp>
        <p:nvSpPr>
          <p:cNvPr id="9" name="Rectangle 8"/>
          <p:cNvSpPr/>
          <p:nvPr/>
        </p:nvSpPr>
        <p:spPr>
          <a:xfrm>
            <a:off x="2969451" y="5750685"/>
            <a:ext cx="8853706" cy="523220"/>
          </a:xfrm>
          <a:prstGeom prst="rect">
            <a:avLst/>
          </a:prstGeom>
          <a:noFill/>
        </p:spPr>
        <p:txBody>
          <a:bodyPr wrap="none" lIns="91440" tIns="45720" rIns="91440" bIns="45720">
            <a:spAutoFit/>
          </a:bodyPr>
          <a:lstStyle/>
          <a:p>
            <a:pPr algn="ctr"/>
            <a:r>
              <a:rPr lang="en-US" sz="2800" b="0" cap="none" spc="0" dirty="0">
                <a:ln w="0"/>
                <a:solidFill>
                  <a:srgbClr val="C00000"/>
                </a:solidFill>
                <a:effectLst>
                  <a:outerShdw blurRad="38100" dist="25400" dir="5400000" algn="ctr" rotWithShape="0">
                    <a:srgbClr val="6E747A">
                      <a:alpha val="43000"/>
                    </a:srgbClr>
                  </a:outerShdw>
                </a:effectLst>
              </a:rPr>
              <a:t>For rich content consider auto-sanitization libraries</a:t>
            </a:r>
          </a:p>
        </p:txBody>
      </p:sp>
      <p:pic>
        <p:nvPicPr>
          <p:cNvPr id="10" name="Picture 9"/>
          <p:cNvPicPr>
            <a:picLocks noChangeAspect="1"/>
          </p:cNvPicPr>
          <p:nvPr/>
        </p:nvPicPr>
        <p:blipFill rotWithShape="1">
          <a:blip r:embed="rId2"/>
          <a:srcRect l="16933" t="2328" r="57003" b="83378"/>
          <a:stretch/>
        </p:blipFill>
        <p:spPr>
          <a:xfrm>
            <a:off x="8750196" y="220103"/>
            <a:ext cx="2162221" cy="980226"/>
          </a:xfrm>
          <a:prstGeom prst="rect">
            <a:avLst/>
          </a:prstGeom>
        </p:spPr>
      </p:pic>
    </p:spTree>
    <p:extLst>
      <p:ext uri="{BB962C8B-B14F-4D97-AF65-F5344CB8AC3E}">
        <p14:creationId xmlns:p14="http://schemas.microsoft.com/office/powerpoint/2010/main" val="3538491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05822" y="75586"/>
            <a:ext cx="1465036" cy="1814286"/>
          </a:xfrm>
          <a:prstGeom prst="rect">
            <a:avLst/>
          </a:prstGeom>
        </p:spPr>
      </p:pic>
      <p:sp>
        <p:nvSpPr>
          <p:cNvPr id="4" name="Rectangle 1"/>
          <p:cNvSpPr>
            <a:spLocks noChangeArrowheads="1"/>
          </p:cNvSpPr>
          <p:nvPr/>
        </p:nvSpPr>
        <p:spPr bwMode="auto">
          <a:xfrm>
            <a:off x="290058" y="3782867"/>
            <a:ext cx="119019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effectLst/>
                <a:latin typeface="Nirmala UI" panose="020B0502040204020203" pitchFamily="34" charset="0"/>
                <a:ea typeface="Constantia" panose="02030602050306030303" pitchFamily="18" charset="0"/>
                <a:cs typeface="Nirmala UI" panose="020B0502040204020203" pitchFamily="34" charset="0"/>
              </a:rPr>
              <a:t>.</a:t>
            </a:r>
            <a:endParaRPr kumimoji="0" lang="en-US" altLang="ja-JP" sz="3200" b="0" i="0" u="none" strike="noStrike" cap="none" normalizeH="0" baseline="0" dirty="0">
              <a:ln>
                <a:noFill/>
              </a:ln>
              <a:effectLst/>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107178" y="734376"/>
            <a:ext cx="9732459" cy="4916556"/>
          </a:xfrm>
          <a:prstGeom prst="rect">
            <a:avLst/>
          </a:prstGeom>
          <a:effectLst>
            <a:softEdge rad="114300"/>
          </a:effectLst>
        </p:spPr>
      </p:pic>
    </p:spTree>
    <p:extLst>
      <p:ext uri="{BB962C8B-B14F-4D97-AF65-F5344CB8AC3E}">
        <p14:creationId xmlns:p14="http://schemas.microsoft.com/office/powerpoint/2010/main" val="2134499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744" y="526878"/>
            <a:ext cx="9055271" cy="5244269"/>
          </a:xfrm>
          <a:prstGeom prst="rect">
            <a:avLst/>
          </a:prstGeom>
        </p:spPr>
      </p:pic>
    </p:spTree>
    <p:extLst>
      <p:ext uri="{BB962C8B-B14F-4D97-AF65-F5344CB8AC3E}">
        <p14:creationId xmlns:p14="http://schemas.microsoft.com/office/powerpoint/2010/main" val="4249755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3965" y="344557"/>
            <a:ext cx="7835059" cy="5857460"/>
          </a:xfrm>
          <a:prstGeom prst="rect">
            <a:avLst/>
          </a:prstGeom>
        </p:spPr>
      </p:pic>
    </p:spTree>
    <p:extLst>
      <p:ext uri="{BB962C8B-B14F-4D97-AF65-F5344CB8AC3E}">
        <p14:creationId xmlns:p14="http://schemas.microsoft.com/office/powerpoint/2010/main" val="2387570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80843" y="253163"/>
            <a:ext cx="3704604" cy="923330"/>
          </a:xfrm>
          <a:prstGeom prst="rect">
            <a:avLst/>
          </a:prstGeom>
          <a:noFill/>
        </p:spPr>
        <p:txBody>
          <a:bodyPr wrap="none" lIns="91440" tIns="45720" rIns="91440" bIns="45720">
            <a:spAutoFit/>
          </a:bodyPr>
          <a:lstStyle/>
          <a:p>
            <a:pPr algn="ctr"/>
            <a:r>
              <a:rPr lang="en-US" sz="5400" b="1" cap="none" spc="0">
                <a:ln w="6600">
                  <a:solidFill>
                    <a:schemeClr val="accent2"/>
                  </a:solidFill>
                  <a:prstDash val="solid"/>
                </a:ln>
                <a:solidFill>
                  <a:srgbClr val="FFFFFF"/>
                </a:solidFill>
                <a:effectLst>
                  <a:outerShdw dist="38100" dir="2700000" algn="tl" rotWithShape="0">
                    <a:schemeClr val="accent2"/>
                  </a:outerShdw>
                </a:effectLst>
              </a:rPr>
              <a:t>Prevention</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Rectangle 2"/>
          <p:cNvSpPr/>
          <p:nvPr/>
        </p:nvSpPr>
        <p:spPr>
          <a:xfrm>
            <a:off x="1465947" y="1299538"/>
            <a:ext cx="6096000" cy="2242665"/>
          </a:xfrm>
          <a:prstGeom prst="rect">
            <a:avLst/>
          </a:prstGeom>
        </p:spPr>
        <p:txBody>
          <a:bodyPr>
            <a:spAutoFit/>
          </a:bodyPr>
          <a:lstStyle/>
          <a:p>
            <a:pPr lvl="0">
              <a:lnSpc>
                <a:spcPct val="110000"/>
              </a:lnSpc>
              <a:spcBef>
                <a:spcPts val="600"/>
              </a:spcBef>
              <a:spcAft>
                <a:spcPts val="1000"/>
              </a:spcAft>
            </a:pPr>
            <a:r>
              <a:rPr lang="en-US" dirty="0">
                <a:solidFill>
                  <a:srgbClr val="595959"/>
                </a:solidFill>
                <a:latin typeface="Nirmala UI" panose="020B0502040204020203" pitchFamily="34" charset="0"/>
                <a:ea typeface="Constantia" panose="02030602050306030303" pitchFamily="18" charset="0"/>
              </a:rPr>
              <a:t>The values supplied by the user should be carefully examined through an access control function to ensure that the user is authorized for the requested object.</a:t>
            </a:r>
            <a:endParaRPr lang="en-US" dirty="0">
              <a:solidFill>
                <a:srgbClr val="595959"/>
              </a:solidFill>
            </a:endParaRPr>
          </a:p>
          <a:p>
            <a:endParaRPr lang="en-US" dirty="0">
              <a:solidFill>
                <a:srgbClr val="595959"/>
              </a:solidFill>
              <a:latin typeface="Nirmala UI" panose="020B0502040204020203" pitchFamily="34" charset="0"/>
              <a:ea typeface="Constantia" panose="02030602050306030303" pitchFamily="18" charset="0"/>
            </a:endParaRPr>
          </a:p>
          <a:p>
            <a:r>
              <a:rPr lang="en-US" dirty="0">
                <a:solidFill>
                  <a:srgbClr val="595959"/>
                </a:solidFill>
                <a:latin typeface="Nirmala UI" panose="020B0502040204020203" pitchFamily="34" charset="0"/>
                <a:ea typeface="Constantia" panose="02030602050306030303" pitchFamily="18" charset="0"/>
              </a:rPr>
              <a:t>Use per user or session indirect object references, it prevents attackers from directly targeting unauthorized resources</a:t>
            </a:r>
            <a:endParaRPr lang="en-US" dirty="0"/>
          </a:p>
        </p:txBody>
      </p:sp>
      <p:cxnSp>
        <p:nvCxnSpPr>
          <p:cNvPr id="5" name="Straight Connector 4"/>
          <p:cNvCxnSpPr/>
          <p:nvPr/>
        </p:nvCxnSpPr>
        <p:spPr>
          <a:xfrm>
            <a:off x="7416804" y="1176493"/>
            <a:ext cx="23500" cy="5427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465947" y="3665248"/>
            <a:ext cx="10261596" cy="1"/>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8167280" y="3788294"/>
            <a:ext cx="2396746" cy="2968106"/>
          </a:xfrm>
          <a:prstGeom prst="rect">
            <a:avLst/>
          </a:prstGeom>
        </p:spPr>
      </p:pic>
    </p:spTree>
    <p:extLst>
      <p:ext uri="{BB962C8B-B14F-4D97-AF65-F5344CB8AC3E}">
        <p14:creationId xmlns:p14="http://schemas.microsoft.com/office/powerpoint/2010/main" val="104667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510" y="720603"/>
            <a:ext cx="11734800" cy="860148"/>
          </a:xfrm>
        </p:spPr>
        <p:txBody>
          <a:bodyPr>
            <a:normAutofit/>
          </a:bodyPr>
          <a:lstStyle/>
          <a:p>
            <a:r>
              <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SECURITY MISCONFIGURATION</a:t>
            </a:r>
          </a:p>
        </p:txBody>
      </p:sp>
      <p:sp>
        <p:nvSpPr>
          <p:cNvPr id="3" name="Text Placeholder 2"/>
          <p:cNvSpPr>
            <a:spLocks noGrp="1"/>
          </p:cNvSpPr>
          <p:nvPr>
            <p:ph type="body" idx="1"/>
          </p:nvPr>
        </p:nvSpPr>
        <p:spPr>
          <a:xfrm>
            <a:off x="429241" y="1622955"/>
            <a:ext cx="8825658" cy="4273438"/>
          </a:xfrm>
        </p:spPr>
        <p:txBody>
          <a:bodyPr>
            <a:normAutofit/>
          </a:bodyPr>
          <a:lstStyle/>
          <a:p>
            <a:r>
              <a:rPr lang="en-US" dirty="0"/>
              <a:t>Good security requires </a:t>
            </a:r>
          </a:p>
          <a:p>
            <a:r>
              <a:rPr lang="en-US" b="1" dirty="0">
                <a:solidFill>
                  <a:srgbClr val="FF0000"/>
                </a:solidFill>
              </a:rPr>
              <a:t>HAVING A SECURE CONFIGURATION DEFINED AND DEPLOYED </a:t>
            </a:r>
          </a:p>
          <a:p>
            <a:r>
              <a:rPr lang="en-US" dirty="0"/>
              <a:t>for the application, frameworks, application server, web server, database server, and platform. Secure settings should be defined, implemented, and maintained, as defaults are often insecure. Additionally, software should be kept up to date.</a:t>
            </a:r>
          </a:p>
          <a:p>
            <a:r>
              <a:rPr lang="en-US" dirty="0"/>
              <a:t>In a simple words any firewall or web application’s security settings should be configured by the administrator itself as </a:t>
            </a:r>
          </a:p>
          <a:p>
            <a:r>
              <a:rPr lang="en-US" b="1" dirty="0">
                <a:solidFill>
                  <a:srgbClr val="FF0000"/>
                </a:solidFill>
              </a:rPr>
              <a:t>THE DEFAULT CONFIGURATION IS ALREADY KNOW TO EVERY ATTACKER ALONG WITH ITS FLAWS, SO USING DEFAULT CONFIGURATION MAY PUT YOUR WEB APPLICATION TO DANGER</a:t>
            </a:r>
            <a:r>
              <a:rPr lang="en-US" b="1" dirty="0"/>
              <a:t>.   </a:t>
            </a:r>
          </a:p>
          <a:p>
            <a:endParaRPr lang="en-US" dirty="0">
              <a:solidFill>
                <a:schemeClr val="bg1"/>
              </a:solidFill>
            </a:endParaRPr>
          </a:p>
        </p:txBody>
      </p:sp>
      <p:pic>
        <p:nvPicPr>
          <p:cNvPr id="4" name="Picture 3"/>
          <p:cNvPicPr>
            <a:picLocks noChangeAspect="1"/>
          </p:cNvPicPr>
          <p:nvPr/>
        </p:nvPicPr>
        <p:blipFill>
          <a:blip r:embed="rId2"/>
          <a:stretch>
            <a:fillRect/>
          </a:stretch>
        </p:blipFill>
        <p:spPr>
          <a:xfrm>
            <a:off x="9768115" y="2493267"/>
            <a:ext cx="2046514" cy="2532814"/>
          </a:xfrm>
          <a:prstGeom prst="rect">
            <a:avLst/>
          </a:prstGeom>
        </p:spPr>
      </p:pic>
    </p:spTree>
    <p:extLst>
      <p:ext uri="{BB962C8B-B14F-4D97-AF65-F5344CB8AC3E}">
        <p14:creationId xmlns:p14="http://schemas.microsoft.com/office/powerpoint/2010/main" val="1914685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9" name="Text Placeholder 8"/>
          <p:cNvSpPr>
            <a:spLocks noGrp="1"/>
          </p:cNvSpPr>
          <p:nvPr>
            <p:ph type="body" idx="1"/>
          </p:nvPr>
        </p:nvSpPr>
        <p:spPr/>
        <p:txBody>
          <a:bodyPr/>
          <a:lstStyle/>
          <a:p>
            <a:r>
              <a:rPr lang="en-US" dirty="0"/>
              <a:t>  </a:t>
            </a:r>
          </a:p>
        </p:txBody>
      </p:sp>
      <p:sp>
        <p:nvSpPr>
          <p:cNvPr id="4" name="Rectangle 3"/>
          <p:cNvSpPr/>
          <p:nvPr/>
        </p:nvSpPr>
        <p:spPr>
          <a:xfrm>
            <a:off x="1642742" y="321785"/>
            <a:ext cx="7978851" cy="1446550"/>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Technical and Business Impacts of </a:t>
            </a:r>
          </a:p>
          <a:p>
            <a:pPr algn="ctr"/>
            <a:r>
              <a:rPr lang="en-US" sz="4400" dirty="0">
                <a:ln w="0"/>
                <a:effectLst>
                  <a:outerShdw blurRad="38100" dist="19050" dir="2700000" algn="tl" rotWithShape="0">
                    <a:schemeClr val="dk1">
                      <a:alpha val="40000"/>
                    </a:schemeClr>
                  </a:outerShdw>
                </a:effectLst>
              </a:rPr>
              <a:t>Security Misconfiguration ?</a:t>
            </a:r>
            <a:endParaRPr lang="en-US" sz="11500" dirty="0">
              <a:ln w="0"/>
              <a:effectLst>
                <a:outerShdw blurRad="38100" dist="19050" dir="2700000" algn="tl" rotWithShape="0">
                  <a:schemeClr val="dk1">
                    <a:alpha val="40000"/>
                  </a:schemeClr>
                </a:outerShdw>
              </a:effectLst>
            </a:endParaRPr>
          </a:p>
        </p:txBody>
      </p:sp>
      <p:sp>
        <p:nvSpPr>
          <p:cNvPr id="5" name="Rectangle 4"/>
          <p:cNvSpPr/>
          <p:nvPr/>
        </p:nvSpPr>
        <p:spPr>
          <a:xfrm>
            <a:off x="1642742" y="1737725"/>
            <a:ext cx="7290073" cy="769441"/>
          </a:xfrm>
          <a:prstGeom prst="rect">
            <a:avLst/>
          </a:prstGeom>
          <a:noFill/>
        </p:spPr>
        <p:txBody>
          <a:bodyPr wrap="none" lIns="91440" tIns="45720" rIns="91440" bIns="45720">
            <a:spAutoFit/>
          </a:bodyPr>
          <a:lstStyle/>
          <a:p>
            <a:pPr algn="ctr"/>
            <a:r>
              <a:rPr lang="en-US" sz="40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TECHNICAL IMPACTS</a:t>
            </a:r>
            <a:r>
              <a:rPr lang="en-US" sz="4400" dirty="0">
                <a:latin typeface="Calibri Light" panose="020F0302020204030204" pitchFamily="34" charset="0"/>
                <a:ea typeface="Times New Roman" panose="02020603050405020304" pitchFamily="18" charset="0"/>
                <a:cs typeface="Times New Roman" panose="02020603050405020304" pitchFamily="18" charset="0"/>
              </a:rPr>
              <a:t>: </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Moderate</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Rectangle 5"/>
          <p:cNvSpPr/>
          <p:nvPr/>
        </p:nvSpPr>
        <p:spPr>
          <a:xfrm>
            <a:off x="1642742" y="3807189"/>
            <a:ext cx="10227993" cy="646331"/>
          </a:xfrm>
          <a:prstGeom prst="rect">
            <a:avLst/>
          </a:prstGeom>
        </p:spPr>
        <p:txBody>
          <a:bodyPr wrap="none">
            <a:spAutoFit/>
          </a:bodyPr>
          <a:lstStyle/>
          <a:p>
            <a:pPr algn="ctr"/>
            <a:r>
              <a:rPr lang="en-US" sz="36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BUISNESS IMPACTS</a:t>
            </a:r>
            <a:r>
              <a:rPr lang="en-US" sz="3600" dirty="0">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APPLICATION/BUISNESS SPECIFIC</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Rectangle 6"/>
          <p:cNvSpPr/>
          <p:nvPr/>
        </p:nvSpPr>
        <p:spPr>
          <a:xfrm>
            <a:off x="2011093" y="2834012"/>
            <a:ext cx="6553367" cy="923330"/>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chemeClr val="tx1"/>
                </a:solidFill>
              </a:rPr>
              <a:t>The vulnerable system should be completely compromised without your knowledge. All the data in it could be stolen or modified.</a:t>
            </a:r>
          </a:p>
        </p:txBody>
      </p:sp>
      <p:sp>
        <p:nvSpPr>
          <p:cNvPr id="8" name="Rectangle 7"/>
          <p:cNvSpPr/>
          <p:nvPr/>
        </p:nvSpPr>
        <p:spPr>
          <a:xfrm>
            <a:off x="2011094" y="4562475"/>
            <a:ext cx="6553367" cy="1200329"/>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chemeClr val="tx1"/>
                </a:solidFill>
              </a:rPr>
              <a:t>The system could be completely compromised without the administrator’s knowledge all of the data in it could be stolen or modified slowly over time.</a:t>
            </a:r>
          </a:p>
          <a:p>
            <a:r>
              <a:rPr lang="en-US" dirty="0">
                <a:solidFill>
                  <a:schemeClr val="tx1"/>
                </a:solidFill>
              </a:rPr>
              <a:t>Recovery costs could be expensive.</a:t>
            </a:r>
          </a:p>
        </p:txBody>
      </p:sp>
    </p:spTree>
    <p:extLst>
      <p:ext uri="{BB962C8B-B14F-4D97-AF65-F5344CB8AC3E}">
        <p14:creationId xmlns:p14="http://schemas.microsoft.com/office/powerpoint/2010/main" val="2559310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585" y="384238"/>
            <a:ext cx="8825657" cy="727894"/>
          </a:xfrm>
        </p:spPr>
        <p:txBody>
          <a:bodyPr/>
          <a:lstStyle/>
          <a:p>
            <a:r>
              <a:rPr lang="en-US" dirty="0"/>
              <a:t>Preventions</a:t>
            </a:r>
          </a:p>
        </p:txBody>
      </p:sp>
      <p:sp>
        <p:nvSpPr>
          <p:cNvPr id="3" name="Text Placeholder 2"/>
          <p:cNvSpPr>
            <a:spLocks noGrp="1"/>
          </p:cNvSpPr>
          <p:nvPr>
            <p:ph type="body" idx="1"/>
          </p:nvPr>
        </p:nvSpPr>
        <p:spPr>
          <a:xfrm>
            <a:off x="1683169" y="1873916"/>
            <a:ext cx="8825658" cy="3170352"/>
          </a:xfrm>
        </p:spPr>
        <p:txBody>
          <a:bodyPr>
            <a:normAutofit lnSpcReduction="10000"/>
          </a:bodyPr>
          <a:lstStyle/>
          <a:p>
            <a:pPr lvl="0"/>
            <a:r>
              <a:rPr lang="en-US" cap="none" dirty="0">
                <a:ln w="0"/>
                <a:effectLst>
                  <a:outerShdw blurRad="38100" dist="25400" dir="5400000" algn="ctr" rotWithShape="0">
                    <a:srgbClr val="6E747A">
                      <a:alpha val="43000"/>
                    </a:srgbClr>
                  </a:outerShdw>
                </a:effectLst>
              </a:rPr>
              <a:t>Firewall configuration should not be kept at its default state, it should be configured manually.</a:t>
            </a:r>
          </a:p>
          <a:p>
            <a:pPr lvl="0"/>
            <a:endParaRPr lang="en-US" cap="none" dirty="0">
              <a:ln w="0"/>
              <a:effectLst>
                <a:outerShdw blurRad="38100" dist="25400" dir="5400000" algn="ctr" rotWithShape="0">
                  <a:srgbClr val="6E747A">
                    <a:alpha val="43000"/>
                  </a:srgbClr>
                </a:outerShdw>
              </a:effectLst>
            </a:endParaRPr>
          </a:p>
          <a:p>
            <a:pPr lvl="0"/>
            <a:r>
              <a:rPr lang="en-US" cap="none" dirty="0">
                <a:ln w="0"/>
                <a:effectLst>
                  <a:outerShdw blurRad="38100" dist="25400" dir="5400000" algn="ctr" rotWithShape="0">
                    <a:srgbClr val="6E747A">
                      <a:alpha val="43000"/>
                    </a:srgbClr>
                  </a:outerShdw>
                </a:effectLst>
              </a:rPr>
              <a:t>A strong application architecture that provides effective, secure separation between components should be established.</a:t>
            </a:r>
          </a:p>
          <a:p>
            <a:pPr lvl="0"/>
            <a:endParaRPr lang="en-US" cap="none" dirty="0">
              <a:ln w="0"/>
              <a:effectLst>
                <a:outerShdw blurRad="38100" dist="25400" dir="5400000" algn="ctr" rotWithShape="0">
                  <a:srgbClr val="6E747A">
                    <a:alpha val="43000"/>
                  </a:srgbClr>
                </a:outerShdw>
              </a:effectLst>
            </a:endParaRPr>
          </a:p>
          <a:p>
            <a:pPr lvl="0"/>
            <a:r>
              <a:rPr lang="en-US" cap="none" dirty="0">
                <a:ln w="0"/>
                <a:effectLst>
                  <a:outerShdw blurRad="38100" dist="25400" dir="5400000" algn="ctr" rotWithShape="0">
                    <a:srgbClr val="6E747A">
                      <a:alpha val="43000"/>
                    </a:srgbClr>
                  </a:outerShdw>
                </a:effectLst>
              </a:rPr>
              <a:t>Periodic scans and audits should be done to detect future misconfiguration and missing patches.</a:t>
            </a:r>
          </a:p>
          <a:p>
            <a:endParaRPr lang="en-US" cap="none"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94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9429" y="528934"/>
            <a:ext cx="811151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Sensitive Data Exposure</a:t>
            </a:r>
          </a:p>
        </p:txBody>
      </p:sp>
      <p:pic>
        <p:nvPicPr>
          <p:cNvPr id="5" name="Picture 4"/>
          <p:cNvPicPr>
            <a:picLocks noChangeAspect="1"/>
          </p:cNvPicPr>
          <p:nvPr/>
        </p:nvPicPr>
        <p:blipFill>
          <a:blip r:embed="rId2"/>
          <a:stretch>
            <a:fillRect/>
          </a:stretch>
        </p:blipFill>
        <p:spPr>
          <a:xfrm>
            <a:off x="10260629" y="87290"/>
            <a:ext cx="1626571" cy="2014330"/>
          </a:xfrm>
          <a:prstGeom prst="rect">
            <a:avLst/>
          </a:prstGeom>
        </p:spPr>
      </p:pic>
      <p:sp>
        <p:nvSpPr>
          <p:cNvPr id="6" name="Rectangle 5"/>
          <p:cNvSpPr/>
          <p:nvPr/>
        </p:nvSpPr>
        <p:spPr>
          <a:xfrm>
            <a:off x="2412493" y="2379916"/>
            <a:ext cx="7421218" cy="263559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a:spAutoFit/>
          </a:bodyPr>
          <a:lstStyle/>
          <a:p>
            <a:pPr algn="just">
              <a:lnSpc>
                <a:spcPct val="110000"/>
              </a:lnSpc>
              <a:spcBef>
                <a:spcPts val="600"/>
              </a:spcBef>
              <a:spcAft>
                <a:spcPts val="1000"/>
              </a:spcAft>
            </a:pPr>
            <a:r>
              <a:rPr lang="en-US" dirty="0">
                <a:solidFill>
                  <a:srgbClr val="595959"/>
                </a:solidFill>
                <a:latin typeface="Nirmala UI" panose="020B0502040204020203" pitchFamily="34" charset="0"/>
                <a:ea typeface="Constantia" panose="02030602050306030303" pitchFamily="18" charset="0"/>
                <a:cs typeface="Times New Roman" panose="02020603050405020304" pitchFamily="18" charset="0"/>
              </a:rPr>
              <a:t>Many web applications do not properly </a:t>
            </a:r>
            <a:r>
              <a:rPr lang="en-US" b="1" dirty="0">
                <a:solidFill>
                  <a:srgbClr val="FF0000"/>
                </a:solidFill>
                <a:latin typeface="Nirmala UI" panose="020B0502040204020203" pitchFamily="34" charset="0"/>
                <a:ea typeface="Constantia" panose="02030602050306030303" pitchFamily="18" charset="0"/>
                <a:cs typeface="Times New Roman" panose="02020603050405020304" pitchFamily="18" charset="0"/>
              </a:rPr>
              <a:t>PROTECT SENSITIVE DATA</a:t>
            </a:r>
            <a:r>
              <a:rPr lang="en-US" dirty="0">
                <a:solidFill>
                  <a:srgbClr val="595959"/>
                </a:solidFill>
                <a:latin typeface="Nirmala UI" panose="020B0502040204020203" pitchFamily="34" charset="0"/>
                <a:ea typeface="Constantia" panose="02030602050306030303" pitchFamily="18" charset="0"/>
                <a:cs typeface="Times New Roman" panose="02020603050405020304" pitchFamily="18" charset="0"/>
              </a:rPr>
              <a:t>, such as credit cards, tax IDs, and authentication credentials. </a:t>
            </a:r>
          </a:p>
          <a:p>
            <a:pPr algn="just">
              <a:lnSpc>
                <a:spcPct val="110000"/>
              </a:lnSpc>
              <a:spcBef>
                <a:spcPts val="600"/>
              </a:spcBef>
              <a:spcAft>
                <a:spcPts val="1000"/>
              </a:spcAft>
            </a:pPr>
            <a:r>
              <a:rPr lang="en-US" dirty="0">
                <a:solidFill>
                  <a:srgbClr val="595959"/>
                </a:solidFill>
                <a:latin typeface="Nirmala UI" panose="020B0502040204020203" pitchFamily="34" charset="0"/>
                <a:ea typeface="Constantia" panose="02030602050306030303" pitchFamily="18" charset="0"/>
                <a:cs typeface="Times New Roman" panose="02020603050405020304" pitchFamily="18" charset="0"/>
              </a:rPr>
              <a:t>Attackers may steal or modify such weakly protected data to conduct credit card fraud, identity theft, or other crimes. </a:t>
            </a:r>
          </a:p>
          <a:p>
            <a:pPr algn="just">
              <a:lnSpc>
                <a:spcPct val="110000"/>
              </a:lnSpc>
              <a:spcBef>
                <a:spcPts val="600"/>
              </a:spcBef>
              <a:spcAft>
                <a:spcPts val="1000"/>
              </a:spcAft>
            </a:pPr>
            <a:r>
              <a:rPr lang="en-US" b="1" dirty="0">
                <a:solidFill>
                  <a:srgbClr val="FF0000"/>
                </a:solidFill>
                <a:latin typeface="Nirmala UI" panose="020B0502040204020203" pitchFamily="34" charset="0"/>
                <a:ea typeface="Constantia" panose="02030602050306030303" pitchFamily="18" charset="0"/>
                <a:cs typeface="Times New Roman" panose="02020603050405020304" pitchFamily="18" charset="0"/>
              </a:rPr>
              <a:t>SENSITIVE DATA DESERVES EXTRA PROTECTION</a:t>
            </a:r>
            <a:r>
              <a:rPr lang="en-US" dirty="0">
                <a:solidFill>
                  <a:srgbClr val="595959"/>
                </a:solidFill>
                <a:latin typeface="Nirmala UI" panose="020B0502040204020203" pitchFamily="34" charset="0"/>
                <a:ea typeface="Constantia" panose="02030602050306030303" pitchFamily="18" charset="0"/>
                <a:cs typeface="Times New Roman" panose="02020603050405020304" pitchFamily="18" charset="0"/>
              </a:rPr>
              <a:t> such as encryption at rest or in transit, as well as special precautions when exchanged with the browser.</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5686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091" y="525945"/>
            <a:ext cx="80010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128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39547" y="216286"/>
            <a:ext cx="7197726" cy="993174"/>
          </a:xfrm>
        </p:spPr>
        <p:txBody>
          <a:bodyPr>
            <a:noAutofit/>
          </a:bodyPr>
          <a:lstStyle/>
          <a:p>
            <a:r>
              <a:rPr lang="en-US"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WHAT </a:t>
            </a:r>
            <a:r>
              <a:rPr lang="en-US" sz="6600" b="1" cap="non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IS OWASP?</a:t>
            </a:r>
          </a:p>
        </p:txBody>
      </p:sp>
      <p:sp>
        <p:nvSpPr>
          <p:cNvPr id="3" name="Subtitle 2"/>
          <p:cNvSpPr>
            <a:spLocks noGrp="1"/>
          </p:cNvSpPr>
          <p:nvPr>
            <p:ph type="subTitle" idx="1"/>
          </p:nvPr>
        </p:nvSpPr>
        <p:spPr>
          <a:xfrm>
            <a:off x="2305878" y="1359084"/>
            <a:ext cx="8231395" cy="827525"/>
          </a:xfrm>
        </p:spPr>
        <p:txBody>
          <a:bodyPr/>
          <a:lstStyle/>
          <a:p>
            <a:pPr algn="l"/>
            <a:r>
              <a:rPr lang="en-US" dirty="0">
                <a:ln w="22225">
                  <a:solidFill>
                    <a:schemeClr val="accent2"/>
                  </a:solidFill>
                  <a:prstDash val="solid"/>
                </a:ln>
                <a:solidFill>
                  <a:schemeClr val="accent2">
                    <a:lumMod val="40000"/>
                    <a:lumOff val="60000"/>
                  </a:schemeClr>
                </a:solidFill>
              </a:rPr>
              <a:t>NOT FOR PROFIT </a:t>
            </a:r>
            <a:r>
              <a:rPr lang="en-US" dirty="0"/>
              <a:t>worldwide charitable organization focused on                                 improving the security of the application software. </a:t>
            </a:r>
          </a:p>
        </p:txBody>
      </p:sp>
      <p:pic>
        <p:nvPicPr>
          <p:cNvPr id="4" name="Picture 3"/>
          <p:cNvPicPr>
            <a:picLocks noChangeAspect="1"/>
          </p:cNvPicPr>
          <p:nvPr/>
        </p:nvPicPr>
        <p:blipFill>
          <a:blip r:embed="rId2"/>
          <a:stretch>
            <a:fillRect/>
          </a:stretch>
        </p:blipFill>
        <p:spPr>
          <a:xfrm>
            <a:off x="132720" y="109132"/>
            <a:ext cx="2862072" cy="1100328"/>
          </a:xfrm>
          <a:prstGeom prst="rect">
            <a:avLst/>
          </a:prstGeom>
        </p:spPr>
      </p:pic>
      <p:sp>
        <p:nvSpPr>
          <p:cNvPr id="5" name="Rectangle 4"/>
          <p:cNvSpPr/>
          <p:nvPr/>
        </p:nvSpPr>
        <p:spPr>
          <a:xfrm>
            <a:off x="6059257" y="2336233"/>
            <a:ext cx="5690982" cy="461665"/>
          </a:xfrm>
          <a:prstGeom prst="rect">
            <a:avLst/>
          </a:prstGeom>
        </p:spPr>
        <p:txBody>
          <a:bodyPr wrap="none">
            <a:spAutoFit/>
          </a:bodyPr>
          <a:lstStyle/>
          <a:p>
            <a:r>
              <a:rPr lang="en-US" dirty="0">
                <a:latin typeface="Nirmala UI" panose="020B0502040204020203" pitchFamily="34" charset="0"/>
                <a:ea typeface="Constantia" panose="02030602050306030303" pitchFamily="18" charset="0"/>
              </a:rPr>
              <a:t>Started on </a:t>
            </a:r>
            <a:r>
              <a:rPr lang="en-US" sz="2400" dirty="0">
                <a:ln w="0"/>
                <a:solidFill>
                  <a:schemeClr val="accent1"/>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rPr>
              <a:t>September 9, 2001 </a:t>
            </a:r>
            <a:r>
              <a:rPr lang="en-US" dirty="0">
                <a:latin typeface="Nirmala UI" panose="020B0502040204020203" pitchFamily="34" charset="0"/>
                <a:ea typeface="Constantia" panose="02030602050306030303" pitchFamily="18" charset="0"/>
              </a:rPr>
              <a:t>by Mark Curphey</a:t>
            </a:r>
            <a:endParaRPr lang="en-US" dirty="0"/>
          </a:p>
        </p:txBody>
      </p:sp>
      <p:sp>
        <p:nvSpPr>
          <p:cNvPr id="6" name="Rectangle 5"/>
          <p:cNvSpPr/>
          <p:nvPr/>
        </p:nvSpPr>
        <p:spPr>
          <a:xfrm>
            <a:off x="2994792" y="3338395"/>
            <a:ext cx="2656496"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Mission:</a:t>
            </a:r>
          </a:p>
        </p:txBody>
      </p:sp>
      <p:sp>
        <p:nvSpPr>
          <p:cNvPr id="7" name="TextBox 6"/>
          <p:cNvSpPr txBox="1"/>
          <p:nvPr/>
        </p:nvSpPr>
        <p:spPr>
          <a:xfrm>
            <a:off x="2817372" y="4203158"/>
            <a:ext cx="4429590" cy="1200329"/>
          </a:xfrm>
          <a:prstGeom prst="rect">
            <a:avLst/>
          </a:prstGeom>
          <a:noFill/>
        </p:spPr>
        <p:txBody>
          <a:bodyPr wrap="square" rtlCol="0">
            <a:spAutoFit/>
          </a:bodyPr>
          <a:lstStyle/>
          <a:p>
            <a:pPr algn="r"/>
            <a:r>
              <a:rPr lang="en-US" b="1" dirty="0">
                <a:solidFill>
                  <a:srgbClr val="FF0000"/>
                </a:solidFill>
              </a:rPr>
              <a:t>To make application security visible, so     	that people and organization can 	  		make informed decisions about   		 true application risk</a:t>
            </a:r>
          </a:p>
        </p:txBody>
      </p:sp>
      <p:sp>
        <p:nvSpPr>
          <p:cNvPr id="8" name="Rectangle 7"/>
          <p:cNvSpPr/>
          <p:nvPr/>
        </p:nvSpPr>
        <p:spPr>
          <a:xfrm>
            <a:off x="4831903" y="5885464"/>
            <a:ext cx="7371505" cy="584775"/>
          </a:xfrm>
          <a:prstGeom prst="rect">
            <a:avLst/>
          </a:prstGeom>
          <a:noFill/>
        </p:spPr>
        <p:txBody>
          <a:bodyPr wrap="none" lIns="91440" tIns="45720" rIns="91440" bIns="45720">
            <a:spAutoFit/>
          </a:bodyPr>
          <a:lstStyle/>
          <a:p>
            <a:pPr algn="ctr"/>
            <a:r>
              <a:rPr lang="en-U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Everyone is free to participate in OWASP</a:t>
            </a:r>
          </a:p>
        </p:txBody>
      </p:sp>
    </p:spTree>
    <p:extLst>
      <p:ext uri="{BB962C8B-B14F-4D97-AF65-F5344CB8AC3E}">
        <p14:creationId xmlns:p14="http://schemas.microsoft.com/office/powerpoint/2010/main" val="1687890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8255" y="320656"/>
            <a:ext cx="9613529" cy="1446550"/>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Technical and Business Impacts of </a:t>
            </a:r>
          </a:p>
          <a:p>
            <a:pPr algn="ctr"/>
            <a:r>
              <a:rPr lang="en-US" sz="4400" dirty="0">
                <a:ln w="0"/>
                <a:effectLst>
                  <a:outerShdw blurRad="38100" dist="19050" dir="2700000" algn="tl" rotWithShape="0">
                    <a:schemeClr val="dk1">
                      <a:alpha val="40000"/>
                    </a:schemeClr>
                  </a:outerShdw>
                </a:effectLst>
              </a:rPr>
              <a:t>Sensitive Data Exposure?</a:t>
            </a:r>
            <a:endParaRPr lang="en-US" sz="11500" dirty="0">
              <a:ln w="0"/>
              <a:effectLst>
                <a:outerShdw blurRad="38100" dist="19050" dir="2700000" algn="tl" rotWithShape="0">
                  <a:schemeClr val="dk1">
                    <a:alpha val="40000"/>
                  </a:schemeClr>
                </a:outerShdw>
              </a:effectLst>
            </a:endParaRPr>
          </a:p>
        </p:txBody>
      </p:sp>
      <p:sp>
        <p:nvSpPr>
          <p:cNvPr id="3" name="Rectangle 2"/>
          <p:cNvSpPr/>
          <p:nvPr/>
        </p:nvSpPr>
        <p:spPr>
          <a:xfrm>
            <a:off x="1141022" y="1710686"/>
            <a:ext cx="6575839" cy="769441"/>
          </a:xfrm>
          <a:prstGeom prst="rect">
            <a:avLst/>
          </a:prstGeom>
          <a:noFill/>
        </p:spPr>
        <p:txBody>
          <a:bodyPr wrap="none" lIns="91440" tIns="45720" rIns="91440" bIns="45720">
            <a:spAutoFit/>
          </a:bodyPr>
          <a:lstStyle/>
          <a:p>
            <a:pPr algn="ctr"/>
            <a:r>
              <a:rPr lang="en-US" sz="40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TECHNICAL IMPACTS</a:t>
            </a:r>
            <a:r>
              <a:rPr lang="en-US" sz="4400" dirty="0">
                <a:latin typeface="Calibri Light" panose="020F0302020204030204" pitchFamily="34" charset="0"/>
                <a:ea typeface="Times New Roman" panose="02020603050405020304" pitchFamily="18" charset="0"/>
                <a:cs typeface="Times New Roman" panose="02020603050405020304" pitchFamily="18" charset="0"/>
              </a:rPr>
              <a:t>: </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Severe</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Rectangle 3"/>
          <p:cNvSpPr/>
          <p:nvPr/>
        </p:nvSpPr>
        <p:spPr>
          <a:xfrm>
            <a:off x="1141022" y="4116327"/>
            <a:ext cx="10227993" cy="646331"/>
          </a:xfrm>
          <a:prstGeom prst="rect">
            <a:avLst/>
          </a:prstGeom>
        </p:spPr>
        <p:txBody>
          <a:bodyPr wrap="none">
            <a:spAutoFit/>
          </a:bodyPr>
          <a:lstStyle/>
          <a:p>
            <a:pPr algn="ctr"/>
            <a:r>
              <a:rPr lang="en-US" sz="36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BUISNESS IMPACTS</a:t>
            </a:r>
            <a:r>
              <a:rPr lang="en-US" sz="3600" dirty="0">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APPLICATION/BUISNESS SPECIFIC</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Rectangle 4"/>
          <p:cNvSpPr/>
          <p:nvPr/>
        </p:nvSpPr>
        <p:spPr>
          <a:xfrm>
            <a:off x="2503442" y="2415112"/>
            <a:ext cx="6553367" cy="1477328"/>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chemeClr val="tx1"/>
                </a:solidFill>
              </a:rPr>
              <a:t>Frequent failures compromises all the data that should have been protected. Typically these information includes sensitive data such as health records, credentials, personal data, credit card details, secret projects etc. </a:t>
            </a:r>
          </a:p>
        </p:txBody>
      </p:sp>
      <p:sp>
        <p:nvSpPr>
          <p:cNvPr id="6" name="Rectangle 5"/>
          <p:cNvSpPr/>
          <p:nvPr/>
        </p:nvSpPr>
        <p:spPr>
          <a:xfrm>
            <a:off x="2503441" y="4986545"/>
            <a:ext cx="6553367" cy="1200329"/>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chemeClr val="tx1"/>
                </a:solidFill>
              </a:rPr>
              <a:t>The business value of the lost data and impact to the organization’s reputation should be considered. The liability of the organization should be kept in mind before the data is exposed.</a:t>
            </a:r>
          </a:p>
        </p:txBody>
      </p:sp>
    </p:spTree>
    <p:extLst>
      <p:ext uri="{BB962C8B-B14F-4D97-AF65-F5344CB8AC3E}">
        <p14:creationId xmlns:p14="http://schemas.microsoft.com/office/powerpoint/2010/main" val="39018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1454" y="475926"/>
            <a:ext cx="371928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Prevention</a:t>
            </a:r>
          </a:p>
        </p:txBody>
      </p:sp>
      <p:sp>
        <p:nvSpPr>
          <p:cNvPr id="3" name="Rectangle 2"/>
          <p:cNvSpPr/>
          <p:nvPr/>
        </p:nvSpPr>
        <p:spPr>
          <a:xfrm>
            <a:off x="1771454" y="1399256"/>
            <a:ext cx="9810946" cy="4264757"/>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a:spAutoFit/>
          </a:bodyPr>
          <a:lstStyle/>
          <a:p>
            <a:pPr marL="457200" marR="0" algn="just">
              <a:lnSpc>
                <a:spcPct val="110000"/>
              </a:lnSpc>
              <a:spcBef>
                <a:spcPts val="600"/>
              </a:spcBef>
              <a:spcAft>
                <a:spcPts val="1000"/>
              </a:spcAft>
            </a:pPr>
            <a:r>
              <a:rPr lang="en-US" dirty="0">
                <a:solidFill>
                  <a:srgbClr val="595959"/>
                </a:solidFill>
                <a:latin typeface="Nirmala UI" panose="020B0502040204020203" pitchFamily="34" charset="0"/>
                <a:ea typeface="Constantia" panose="02030602050306030303" pitchFamily="18" charset="0"/>
              </a:rPr>
              <a:t>For all sensitive data following the hints below can reduce the vulnerability to data exposure.</a:t>
            </a:r>
            <a:endParaRPr lang="en-US" dirty="0"/>
          </a:p>
          <a:p>
            <a:pPr lvl="0" algn="just">
              <a:lnSpc>
                <a:spcPct val="110000"/>
              </a:lnSpc>
              <a:spcBef>
                <a:spcPts val="600"/>
              </a:spcBef>
              <a:spcAft>
                <a:spcPts val="1000"/>
              </a:spcAft>
            </a:pPr>
            <a:r>
              <a:rPr lang="en-US" dirty="0">
                <a:solidFill>
                  <a:srgbClr val="FF0000"/>
                </a:solidFill>
                <a:latin typeface="Nirmala UI" panose="020B0502040204020203" pitchFamily="34" charset="0"/>
                <a:ea typeface="Constantia" panose="02030602050306030303" pitchFamily="18" charset="0"/>
              </a:rPr>
              <a:t>USE ENCRYPTION </a:t>
            </a:r>
            <a:r>
              <a:rPr lang="en-US" dirty="0">
                <a:solidFill>
                  <a:srgbClr val="595959"/>
                </a:solidFill>
                <a:latin typeface="Nirmala UI" panose="020B0502040204020203" pitchFamily="34" charset="0"/>
                <a:ea typeface="Constantia" panose="02030602050306030303" pitchFamily="18" charset="0"/>
              </a:rPr>
              <a:t>for all the sensitive data at rest or in transit to defend against threats regarding data exposure.</a:t>
            </a:r>
            <a:endParaRPr lang="en-US" dirty="0">
              <a:solidFill>
                <a:srgbClr val="595959"/>
              </a:solidFill>
            </a:endParaRPr>
          </a:p>
          <a:p>
            <a:pPr lvl="0" algn="just">
              <a:lnSpc>
                <a:spcPct val="110000"/>
              </a:lnSpc>
              <a:spcBef>
                <a:spcPts val="600"/>
              </a:spcBef>
              <a:spcAft>
                <a:spcPts val="1000"/>
              </a:spcAft>
            </a:pPr>
            <a:r>
              <a:rPr lang="en-US" dirty="0">
                <a:solidFill>
                  <a:srgbClr val="FF0000"/>
                </a:solidFill>
                <a:latin typeface="Nirmala UI" panose="020B0502040204020203" pitchFamily="34" charset="0"/>
                <a:ea typeface="Constantia" panose="02030602050306030303" pitchFamily="18" charset="0"/>
              </a:rPr>
              <a:t>SENSITIVE DATA SHOULD NOT BE STORED UNNECESSARILY </a:t>
            </a:r>
            <a:r>
              <a:rPr lang="en-US" dirty="0">
                <a:solidFill>
                  <a:srgbClr val="595959"/>
                </a:solidFill>
                <a:latin typeface="Nirmala UI" panose="020B0502040204020203" pitchFamily="34" charset="0"/>
                <a:ea typeface="Constantia" panose="02030602050306030303" pitchFamily="18" charset="0"/>
              </a:rPr>
              <a:t>it should be discarded as soon as its work is over because data you do not possess cannot be stolen.</a:t>
            </a:r>
            <a:endParaRPr lang="en-US" dirty="0">
              <a:solidFill>
                <a:srgbClr val="595959"/>
              </a:solidFill>
            </a:endParaRPr>
          </a:p>
          <a:p>
            <a:pPr lvl="0" algn="just">
              <a:lnSpc>
                <a:spcPct val="110000"/>
              </a:lnSpc>
              <a:spcBef>
                <a:spcPts val="600"/>
              </a:spcBef>
              <a:spcAft>
                <a:spcPts val="1000"/>
              </a:spcAft>
            </a:pPr>
            <a:r>
              <a:rPr lang="en-US" dirty="0">
                <a:solidFill>
                  <a:srgbClr val="FF0000"/>
                </a:solidFill>
                <a:latin typeface="Nirmala UI" panose="020B0502040204020203" pitchFamily="34" charset="0"/>
                <a:ea typeface="Constantia" panose="02030602050306030303" pitchFamily="18" charset="0"/>
              </a:rPr>
              <a:t>PASSWORDS SHOULD BE STORED WITH SPECIFIC PASSWORD PROTECTION ALGORITHM</a:t>
            </a:r>
            <a:r>
              <a:rPr lang="en-US" dirty="0">
                <a:solidFill>
                  <a:srgbClr val="595959"/>
                </a:solidFill>
                <a:latin typeface="Nirmala UI" panose="020B0502040204020203" pitchFamily="34" charset="0"/>
                <a:ea typeface="Constantia" panose="02030602050306030303" pitchFamily="18" charset="0"/>
              </a:rPr>
              <a:t> and also using salted algorithms (mixture of your own hashing algorithm and any standard password protection algorithm available).</a:t>
            </a:r>
            <a:endParaRPr lang="en-US" dirty="0">
              <a:solidFill>
                <a:srgbClr val="595959"/>
              </a:solidFill>
            </a:endParaRPr>
          </a:p>
          <a:p>
            <a:pPr lvl="0" algn="just">
              <a:lnSpc>
                <a:spcPct val="110000"/>
              </a:lnSpc>
              <a:spcBef>
                <a:spcPts val="600"/>
              </a:spcBef>
              <a:spcAft>
                <a:spcPts val="1000"/>
              </a:spcAft>
            </a:pPr>
            <a:r>
              <a:rPr lang="en-US" dirty="0">
                <a:solidFill>
                  <a:srgbClr val="FF0000"/>
                </a:solidFill>
                <a:latin typeface="Nirmala UI" panose="020B0502040204020203" pitchFamily="34" charset="0"/>
                <a:ea typeface="Constantia" panose="02030602050306030303" pitchFamily="18" charset="0"/>
              </a:rPr>
              <a:t>AUTOCOMPLETE FUNCTIONS ON FORMS SHOULD BE DISABLED</a:t>
            </a:r>
            <a:r>
              <a:rPr lang="en-US" dirty="0">
                <a:solidFill>
                  <a:srgbClr val="595959"/>
                </a:solidFill>
                <a:latin typeface="Nirmala UI" panose="020B0502040204020203" pitchFamily="34" charset="0"/>
                <a:ea typeface="Constantia" panose="02030602050306030303" pitchFamily="18" charset="0"/>
              </a:rPr>
              <a:t> in order to prevent them from collecting sensitive data also disable caching for pages that contain sensitive data. </a:t>
            </a:r>
            <a:endParaRPr lang="en-US" dirty="0">
              <a:solidFill>
                <a:srgbClr val="595959"/>
              </a:solidFill>
              <a:effectLst/>
            </a:endParaRPr>
          </a:p>
        </p:txBody>
      </p:sp>
    </p:spTree>
    <p:extLst>
      <p:ext uri="{BB962C8B-B14F-4D97-AF65-F5344CB8AC3E}">
        <p14:creationId xmlns:p14="http://schemas.microsoft.com/office/powerpoint/2010/main" val="1672588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6534" y="0"/>
            <a:ext cx="6336991" cy="1754326"/>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Missing functional </a:t>
            </a:r>
          </a:p>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access control</a:t>
            </a:r>
          </a:p>
        </p:txBody>
      </p:sp>
      <p:pic>
        <p:nvPicPr>
          <p:cNvPr id="2050" name="Picture 2" descr="http://image.slidesharecdn.com/missingfunctionallevelaccesscontrol-160407232813/95/secure-code-warrior-missing-functional-level-access-control-5-638.jpg?cb=14600719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79" y="129001"/>
            <a:ext cx="9245446" cy="52023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0110218" y="129001"/>
            <a:ext cx="1843243" cy="2282654"/>
          </a:xfrm>
          <a:prstGeom prst="rect">
            <a:avLst/>
          </a:prstGeom>
        </p:spPr>
      </p:pic>
    </p:spTree>
    <p:extLst>
      <p:ext uri="{BB962C8B-B14F-4D97-AF65-F5344CB8AC3E}">
        <p14:creationId xmlns:p14="http://schemas.microsoft.com/office/powerpoint/2010/main" val="1488972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5083" y="775966"/>
            <a:ext cx="9481625" cy="5330810"/>
          </a:xfrm>
          <a:prstGeom prst="rect">
            <a:avLst/>
          </a:prstGeom>
          <a:ln>
            <a:noFill/>
          </a:ln>
          <a:effectLst>
            <a:softEdge rad="112500"/>
          </a:effectLst>
        </p:spPr>
      </p:pic>
    </p:spTree>
    <p:extLst>
      <p:ext uri="{BB962C8B-B14F-4D97-AF65-F5344CB8AC3E}">
        <p14:creationId xmlns:p14="http://schemas.microsoft.com/office/powerpoint/2010/main" val="355212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2523" y="655648"/>
            <a:ext cx="9546050" cy="5367033"/>
          </a:xfrm>
          <a:prstGeom prst="rect">
            <a:avLst/>
          </a:prstGeom>
          <a:effectLst>
            <a:softEdge rad="279400"/>
          </a:effectLst>
        </p:spPr>
      </p:pic>
    </p:spTree>
    <p:extLst>
      <p:ext uri="{BB962C8B-B14F-4D97-AF65-F5344CB8AC3E}">
        <p14:creationId xmlns:p14="http://schemas.microsoft.com/office/powerpoint/2010/main" val="1271192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3224" y="275222"/>
            <a:ext cx="10046340" cy="1446550"/>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Technical and Business Impacts of </a:t>
            </a:r>
          </a:p>
          <a:p>
            <a:pPr algn="ctr"/>
            <a:r>
              <a:rPr lang="en-US" sz="4400" dirty="0">
                <a:ln w="0"/>
                <a:effectLst>
                  <a:outerShdw blurRad="38100" dist="19050" dir="2700000" algn="tl" rotWithShape="0">
                    <a:schemeClr val="dk1">
                      <a:alpha val="40000"/>
                    </a:schemeClr>
                  </a:outerShdw>
                </a:effectLst>
              </a:rPr>
              <a:t>Missing functional level access control</a:t>
            </a:r>
            <a:endParaRPr lang="en-US" sz="11500" dirty="0">
              <a:ln w="0"/>
              <a:effectLst>
                <a:outerShdw blurRad="38100" dist="19050" dir="2700000" algn="tl" rotWithShape="0">
                  <a:schemeClr val="dk1">
                    <a:alpha val="40000"/>
                  </a:schemeClr>
                </a:outerShdw>
              </a:effectLst>
            </a:endParaRPr>
          </a:p>
        </p:txBody>
      </p:sp>
      <p:sp>
        <p:nvSpPr>
          <p:cNvPr id="3" name="Rectangle 2"/>
          <p:cNvSpPr/>
          <p:nvPr/>
        </p:nvSpPr>
        <p:spPr>
          <a:xfrm>
            <a:off x="1141022" y="1706710"/>
            <a:ext cx="7540142" cy="769441"/>
          </a:xfrm>
          <a:prstGeom prst="rect">
            <a:avLst/>
          </a:prstGeom>
          <a:noFill/>
        </p:spPr>
        <p:txBody>
          <a:bodyPr wrap="none" lIns="91440" tIns="45720" rIns="91440" bIns="45720">
            <a:spAutoFit/>
          </a:bodyPr>
          <a:lstStyle/>
          <a:p>
            <a:pPr algn="ctr"/>
            <a:r>
              <a:rPr lang="en-US" sz="40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TECHNICAL IMPACTS</a:t>
            </a:r>
            <a:r>
              <a:rPr lang="en-US" sz="4400" dirty="0">
                <a:latin typeface="Calibri Light" panose="020F0302020204030204" pitchFamily="34" charset="0"/>
                <a:ea typeface="Times New Roman" panose="02020603050405020304" pitchFamily="18" charset="0"/>
                <a:cs typeface="Times New Roman" panose="02020603050405020304" pitchFamily="18" charset="0"/>
              </a:rPr>
              <a:t>: </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Moderate</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Rectangle 3"/>
          <p:cNvSpPr/>
          <p:nvPr/>
        </p:nvSpPr>
        <p:spPr>
          <a:xfrm>
            <a:off x="1141022" y="4116327"/>
            <a:ext cx="10227993" cy="646331"/>
          </a:xfrm>
          <a:prstGeom prst="rect">
            <a:avLst/>
          </a:prstGeom>
        </p:spPr>
        <p:txBody>
          <a:bodyPr wrap="none">
            <a:spAutoFit/>
          </a:bodyPr>
          <a:lstStyle/>
          <a:p>
            <a:pPr algn="ctr"/>
            <a:r>
              <a:rPr lang="en-US" sz="36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BUISNESS IMPACTS</a:t>
            </a:r>
            <a:r>
              <a:rPr lang="en-US" sz="3600" dirty="0">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APPLICATION/BUISNESS SPECIFIC</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Rectangle 4"/>
          <p:cNvSpPr/>
          <p:nvPr/>
        </p:nvSpPr>
        <p:spPr>
          <a:xfrm>
            <a:off x="2514679" y="2715100"/>
            <a:ext cx="6553367" cy="923330"/>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chemeClr val="tx1"/>
                </a:solidFill>
              </a:rPr>
              <a:t>Such flaws allow attackers to access unauthorized functionality. Administrative functions are key targets for this type of attack.</a:t>
            </a:r>
          </a:p>
        </p:txBody>
      </p:sp>
      <p:sp>
        <p:nvSpPr>
          <p:cNvPr id="6" name="Rectangle 5"/>
          <p:cNvSpPr/>
          <p:nvPr/>
        </p:nvSpPr>
        <p:spPr>
          <a:xfrm>
            <a:off x="2503441" y="4986545"/>
            <a:ext cx="6553367" cy="1200329"/>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chemeClr val="tx1"/>
                </a:solidFill>
              </a:rPr>
              <a:t>The business value of the exposed functions and the data they process should be considered. Also the impact to the organization’s reputation should be considered if this vulnerability becomes public.</a:t>
            </a:r>
          </a:p>
        </p:txBody>
      </p:sp>
    </p:spTree>
    <p:extLst>
      <p:ext uri="{BB962C8B-B14F-4D97-AF65-F5344CB8AC3E}">
        <p14:creationId xmlns:p14="http://schemas.microsoft.com/office/powerpoint/2010/main" val="1033688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723" r="4353"/>
          <a:stretch/>
        </p:blipFill>
        <p:spPr>
          <a:xfrm>
            <a:off x="942535" y="631008"/>
            <a:ext cx="8398414" cy="5763648"/>
          </a:xfrm>
          <a:prstGeom prst="rect">
            <a:avLst/>
          </a:prstGeom>
          <a:effectLst>
            <a:softEdge rad="0"/>
          </a:effectLst>
        </p:spPr>
      </p:pic>
    </p:spTree>
    <p:extLst>
      <p:ext uri="{BB962C8B-B14F-4D97-AF65-F5344CB8AC3E}">
        <p14:creationId xmlns:p14="http://schemas.microsoft.com/office/powerpoint/2010/main" val="1056231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7713" y="633656"/>
            <a:ext cx="7841186" cy="707886"/>
          </a:xfrm>
          <a:prstGeom prst="rect">
            <a:avLst/>
          </a:prstGeom>
        </p:spPr>
        <p:txBody>
          <a:bodyPr wrap="none">
            <a:spAutoFit/>
          </a:bodyPr>
          <a:lstStyle/>
          <a:p>
            <a:r>
              <a:rPr lang="en-US" sz="4000" b="1" dirty="0">
                <a:latin typeface="Calibri Light" panose="020F0302020204030204" pitchFamily="34" charset="0"/>
                <a:ea typeface="Times New Roman" panose="02020603050405020304" pitchFamily="18" charset="0"/>
                <a:cs typeface="Times New Roman" panose="02020603050405020304" pitchFamily="18" charset="0"/>
              </a:rPr>
              <a:t>CROSS SITE REQUEST FORGERY (CSRF)</a:t>
            </a:r>
            <a:endParaRPr lang="en-US" sz="4000" dirty="0"/>
          </a:p>
        </p:txBody>
      </p:sp>
      <p:pic>
        <p:nvPicPr>
          <p:cNvPr id="5" name="Picture 4"/>
          <p:cNvPicPr>
            <a:picLocks noChangeAspect="1"/>
          </p:cNvPicPr>
          <p:nvPr/>
        </p:nvPicPr>
        <p:blipFill>
          <a:blip r:embed="rId2"/>
          <a:stretch>
            <a:fillRect/>
          </a:stretch>
        </p:blipFill>
        <p:spPr>
          <a:xfrm>
            <a:off x="9747471" y="49455"/>
            <a:ext cx="2086720" cy="2584174"/>
          </a:xfrm>
          <a:prstGeom prst="rect">
            <a:avLst/>
          </a:prstGeom>
        </p:spPr>
      </p:pic>
      <p:sp>
        <p:nvSpPr>
          <p:cNvPr id="6" name="Rectangle 5"/>
          <p:cNvSpPr/>
          <p:nvPr/>
        </p:nvSpPr>
        <p:spPr>
          <a:xfrm>
            <a:off x="1040793" y="1938299"/>
            <a:ext cx="8030817" cy="1903213"/>
          </a:xfrm>
          <a:prstGeom prst="rect">
            <a:avLst/>
          </a:prstGeom>
        </p:spPr>
        <p:txBody>
          <a:bodyPr wrap="square">
            <a:spAutoFit/>
          </a:bodyPr>
          <a:lstStyle/>
          <a:p>
            <a:pPr algn="just">
              <a:lnSpc>
                <a:spcPct val="110000"/>
              </a:lnSpc>
              <a:spcBef>
                <a:spcPts val="600"/>
              </a:spcBef>
              <a:spcAft>
                <a:spcPts val="1000"/>
              </a:spcAft>
            </a:pPr>
            <a:r>
              <a:rPr lang="en-US" dirty="0"/>
              <a:t>Cross-site request forgery, or CSRF, takes </a:t>
            </a:r>
            <a:r>
              <a:rPr lang="en-US" b="1" dirty="0">
                <a:solidFill>
                  <a:srgbClr val="FF0000"/>
                </a:solidFill>
              </a:rPr>
              <a:t>ADVANTAGE OF A USER’S AUTHENTICATED BROWSER STATE</a:t>
            </a:r>
            <a:r>
              <a:rPr lang="en-US" dirty="0"/>
              <a:t> to make requests on their behalf from a malicious website. For request handlers that do not require an additional piece of authenticating information (e.g. a CSRF token) this could lead to the unauthorized modification of a user’s data or settings.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3776870" y="4181993"/>
            <a:ext cx="7468097" cy="1938992"/>
          </a:xfrm>
          <a:prstGeom prst="rect">
            <a:avLst/>
          </a:prstGeom>
        </p:spPr>
        <p:txBody>
          <a:bodyPr wrap="square">
            <a:spAutoFit/>
          </a:bodyPr>
          <a:lstStyle/>
          <a:p>
            <a:r>
              <a:rPr lang="en-US" sz="2000" dirty="0"/>
              <a:t>CSRF takes advantage the fact that most web apps allow attackers to predict all the details of a particular action. Because browsers send credentials like session cookies automatically, attackers can create malicious web pages which generate forged requests that are indistinguishable from legitimate ones.</a:t>
            </a:r>
          </a:p>
        </p:txBody>
      </p:sp>
    </p:spTree>
    <p:extLst>
      <p:ext uri="{BB962C8B-B14F-4D97-AF65-F5344CB8AC3E}">
        <p14:creationId xmlns:p14="http://schemas.microsoft.com/office/powerpoint/2010/main" val="3364109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9191" y="0"/>
            <a:ext cx="10262010" cy="6054586"/>
          </a:xfrm>
          <a:prstGeom prst="rect">
            <a:avLst/>
          </a:prstGeom>
        </p:spPr>
      </p:pic>
    </p:spTree>
    <p:extLst>
      <p:ext uri="{BB962C8B-B14F-4D97-AF65-F5344CB8AC3E}">
        <p14:creationId xmlns:p14="http://schemas.microsoft.com/office/powerpoint/2010/main" val="2077173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4679" y="275222"/>
            <a:ext cx="6553397" cy="1446550"/>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Technical and Business </a:t>
            </a:r>
          </a:p>
          <a:p>
            <a:pPr algn="ctr"/>
            <a:r>
              <a:rPr lang="en-US" sz="4400" dirty="0">
                <a:ln w="0"/>
                <a:effectLst>
                  <a:outerShdw blurRad="38100" dist="19050" dir="2700000" algn="tl" rotWithShape="0">
                    <a:schemeClr val="dk1">
                      <a:alpha val="40000"/>
                    </a:schemeClr>
                  </a:outerShdw>
                </a:effectLst>
              </a:rPr>
              <a:t>Impacts of CSRF</a:t>
            </a:r>
            <a:endParaRPr lang="en-US" sz="11500" dirty="0">
              <a:ln w="0"/>
              <a:effectLst>
                <a:outerShdw blurRad="38100" dist="19050" dir="2700000" algn="tl" rotWithShape="0">
                  <a:schemeClr val="dk1">
                    <a:alpha val="40000"/>
                  </a:schemeClr>
                </a:outerShdw>
              </a:effectLst>
            </a:endParaRPr>
          </a:p>
        </p:txBody>
      </p:sp>
      <p:sp>
        <p:nvSpPr>
          <p:cNvPr id="3" name="Rectangle 2"/>
          <p:cNvSpPr/>
          <p:nvPr/>
        </p:nvSpPr>
        <p:spPr>
          <a:xfrm>
            <a:off x="1101265" y="1721772"/>
            <a:ext cx="7540142" cy="769441"/>
          </a:xfrm>
          <a:prstGeom prst="rect">
            <a:avLst/>
          </a:prstGeom>
          <a:noFill/>
        </p:spPr>
        <p:txBody>
          <a:bodyPr wrap="none" lIns="91440" tIns="45720" rIns="91440" bIns="45720">
            <a:spAutoFit/>
          </a:bodyPr>
          <a:lstStyle/>
          <a:p>
            <a:pPr algn="ctr"/>
            <a:r>
              <a:rPr lang="en-US" sz="40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TECHNICAL IMPACTS</a:t>
            </a:r>
            <a:r>
              <a:rPr lang="en-US" sz="4400" dirty="0">
                <a:latin typeface="Calibri Light" panose="020F0302020204030204" pitchFamily="34" charset="0"/>
                <a:ea typeface="Times New Roman" panose="02020603050405020304" pitchFamily="18" charset="0"/>
                <a:cs typeface="Times New Roman" panose="02020603050405020304" pitchFamily="18" charset="0"/>
              </a:rPr>
              <a:t>: </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Moderate</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Rectangle 3"/>
          <p:cNvSpPr/>
          <p:nvPr/>
        </p:nvSpPr>
        <p:spPr>
          <a:xfrm>
            <a:off x="1101265" y="4127821"/>
            <a:ext cx="10227993" cy="646331"/>
          </a:xfrm>
          <a:prstGeom prst="rect">
            <a:avLst/>
          </a:prstGeom>
        </p:spPr>
        <p:txBody>
          <a:bodyPr wrap="none">
            <a:spAutoFit/>
          </a:bodyPr>
          <a:lstStyle/>
          <a:p>
            <a:pPr algn="ctr"/>
            <a:r>
              <a:rPr lang="en-US" sz="36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BUISNESS IMPACTS</a:t>
            </a:r>
            <a:r>
              <a:rPr lang="en-US" sz="3600" dirty="0">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APPLICATION/BUISNESS SPECIFIC</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Rectangle 4"/>
          <p:cNvSpPr/>
          <p:nvPr/>
        </p:nvSpPr>
        <p:spPr>
          <a:xfrm>
            <a:off x="2088040" y="2715100"/>
            <a:ext cx="6553367" cy="1200329"/>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chemeClr val="tx1"/>
                </a:solidFill>
              </a:rPr>
              <a:t>Attackers can easily trick victims into performing any state changing operation the victim is authorized to perform. E.g. updating account details, making purchases, logout and even login. </a:t>
            </a:r>
          </a:p>
        </p:txBody>
      </p:sp>
      <p:sp>
        <p:nvSpPr>
          <p:cNvPr id="6" name="Rectangle 5"/>
          <p:cNvSpPr/>
          <p:nvPr/>
        </p:nvSpPr>
        <p:spPr>
          <a:xfrm>
            <a:off x="2088040" y="4964990"/>
            <a:ext cx="6553367" cy="923330"/>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chemeClr val="tx1"/>
                </a:solidFill>
              </a:rPr>
              <a:t>The business value for the affected data or application functions should be considered. Consider the impact on the organization’s reputation.</a:t>
            </a:r>
          </a:p>
        </p:txBody>
      </p:sp>
    </p:spTree>
    <p:extLst>
      <p:ext uri="{BB962C8B-B14F-4D97-AF65-F5344CB8AC3E}">
        <p14:creationId xmlns:p14="http://schemas.microsoft.com/office/powerpoint/2010/main" val="3910978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0041" y="515683"/>
            <a:ext cx="8015336"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WHAT IS WEB SECUIRTY?</a:t>
            </a:r>
          </a:p>
        </p:txBody>
      </p:sp>
      <p:sp>
        <p:nvSpPr>
          <p:cNvPr id="3" name="TextBox 2"/>
          <p:cNvSpPr txBox="1"/>
          <p:nvPr/>
        </p:nvSpPr>
        <p:spPr>
          <a:xfrm>
            <a:off x="1810041" y="4338954"/>
            <a:ext cx="8247771" cy="369332"/>
          </a:xfrm>
          <a:prstGeom prst="rect">
            <a:avLst/>
          </a:prstGeom>
          <a:noFill/>
        </p:spPr>
        <p:txBody>
          <a:bodyPr wrap="none" rtlCol="0">
            <a:spAutoFit/>
          </a:bodyPr>
          <a:lstStyle/>
          <a:p>
            <a:r>
              <a:rPr lang="en-US" altLang="en-US" dirty="0"/>
              <a:t>The web was designed as a trusted environment. It is </a:t>
            </a:r>
            <a:r>
              <a:rPr lang="en-US" altLang="en-US" b="1" dirty="0">
                <a:solidFill>
                  <a:srgbClr val="FF0000"/>
                </a:solidFill>
              </a:rPr>
              <a:t>NOT</a:t>
            </a:r>
            <a:r>
              <a:rPr lang="en-US" altLang="en-US" dirty="0"/>
              <a:t> that anymore.</a:t>
            </a:r>
          </a:p>
        </p:txBody>
      </p:sp>
      <p:sp>
        <p:nvSpPr>
          <p:cNvPr id="4" name="TextBox 3"/>
          <p:cNvSpPr txBox="1"/>
          <p:nvPr/>
        </p:nvSpPr>
        <p:spPr>
          <a:xfrm>
            <a:off x="4028660" y="1377458"/>
            <a:ext cx="7704417" cy="2585323"/>
          </a:xfrm>
          <a:prstGeom prst="rect">
            <a:avLst/>
          </a:prstGeom>
          <a:noFill/>
        </p:spPr>
        <p:txBody>
          <a:bodyPr wrap="none" rtlCol="0">
            <a:spAutoFit/>
          </a:bodyPr>
          <a:lstStyle/>
          <a:p>
            <a:r>
              <a:rPr lang="en-US" dirty="0"/>
              <a:t>                Almost everything relies on computers and internet now.</a:t>
            </a:r>
          </a:p>
          <a:p>
            <a:pPr algn="r"/>
            <a:endParaRPr lang="en-US" sz="2400" b="1" dirty="0">
              <a:solidFill>
                <a:srgbClr val="FF0000"/>
              </a:solidFill>
            </a:endParaRPr>
          </a:p>
          <a:p>
            <a:pPr algn="r"/>
            <a:r>
              <a:rPr lang="en-US" sz="2400" b="1" dirty="0">
                <a:solidFill>
                  <a:srgbClr val="FF0000"/>
                </a:solidFill>
              </a:rPr>
              <a:t>T</a:t>
            </a:r>
            <a:r>
              <a:rPr lang="en-US" dirty="0"/>
              <a:t>RANSPORTATION(navigation system, vehicle systems)</a:t>
            </a:r>
            <a:endParaRPr lang="en-US" sz="2400" b="1" dirty="0">
              <a:solidFill>
                <a:srgbClr val="FF0000"/>
              </a:solidFill>
            </a:endParaRPr>
          </a:p>
          <a:p>
            <a:pPr algn="r"/>
            <a:r>
              <a:rPr lang="en-US" sz="2400" b="1" dirty="0">
                <a:solidFill>
                  <a:srgbClr val="FF0000"/>
                </a:solidFill>
              </a:rPr>
              <a:t>M</a:t>
            </a:r>
            <a:r>
              <a:rPr lang="en-US" dirty="0"/>
              <a:t>EDICATION(medical records, equipment)</a:t>
            </a:r>
          </a:p>
          <a:p>
            <a:pPr algn="r"/>
            <a:r>
              <a:rPr lang="en-US" sz="2400" b="1" dirty="0">
                <a:solidFill>
                  <a:srgbClr val="FF0000"/>
                </a:solidFill>
              </a:rPr>
              <a:t>S</a:t>
            </a:r>
            <a:r>
              <a:rPr lang="en-US" dirty="0"/>
              <a:t>HOPPING(online stores, credit cards)</a:t>
            </a:r>
          </a:p>
          <a:p>
            <a:pPr algn="r"/>
            <a:r>
              <a:rPr lang="en-US" sz="2400" b="1" dirty="0">
                <a:solidFill>
                  <a:srgbClr val="FF0000"/>
                </a:solidFill>
              </a:rPr>
              <a:t>E</a:t>
            </a:r>
            <a:r>
              <a:rPr lang="en-US" dirty="0"/>
              <a:t>ntertainment(movies, songs)</a:t>
            </a:r>
          </a:p>
          <a:p>
            <a:pPr algn="r"/>
            <a:r>
              <a:rPr lang="en-US" sz="2400" b="1" dirty="0">
                <a:solidFill>
                  <a:srgbClr val="FF0000"/>
                </a:solidFill>
              </a:rPr>
              <a:t>C</a:t>
            </a:r>
            <a:r>
              <a:rPr lang="en-US" dirty="0"/>
              <a:t>ommunications</a:t>
            </a:r>
          </a:p>
        </p:txBody>
      </p:sp>
      <p:sp>
        <p:nvSpPr>
          <p:cNvPr id="5" name="TextBox 4"/>
          <p:cNvSpPr txBox="1"/>
          <p:nvPr/>
        </p:nvSpPr>
        <p:spPr>
          <a:xfrm>
            <a:off x="1810041" y="5080391"/>
            <a:ext cx="9235220" cy="369332"/>
          </a:xfrm>
          <a:prstGeom prst="rect">
            <a:avLst/>
          </a:prstGeom>
          <a:noFill/>
        </p:spPr>
        <p:txBody>
          <a:bodyPr wrap="none" rtlCol="0">
            <a:spAutoFit/>
          </a:bodyPr>
          <a:lstStyle/>
          <a:p>
            <a:r>
              <a:rPr lang="en-US" dirty="0"/>
              <a:t>WEB SECUIRTY deals with security of </a:t>
            </a:r>
            <a:r>
              <a:rPr lang="en-US" b="1" dirty="0">
                <a:solidFill>
                  <a:srgbClr val="FF0000"/>
                </a:solidFill>
              </a:rPr>
              <a:t>websites</a:t>
            </a:r>
            <a:r>
              <a:rPr lang="en-US" dirty="0"/>
              <a:t>, </a:t>
            </a:r>
            <a:r>
              <a:rPr lang="en-US" b="1" dirty="0">
                <a:solidFill>
                  <a:srgbClr val="FF0000"/>
                </a:solidFill>
              </a:rPr>
              <a:t>web applications </a:t>
            </a:r>
            <a:r>
              <a:rPr lang="en-US" dirty="0"/>
              <a:t>and </a:t>
            </a:r>
            <a:r>
              <a:rPr lang="en-US" b="1" dirty="0">
                <a:solidFill>
                  <a:srgbClr val="FF0000"/>
                </a:solidFill>
              </a:rPr>
              <a:t>web services</a:t>
            </a:r>
            <a:r>
              <a:rPr lang="en-US" dirty="0"/>
              <a:t>.</a:t>
            </a:r>
          </a:p>
        </p:txBody>
      </p:sp>
      <p:sp>
        <p:nvSpPr>
          <p:cNvPr id="7" name="Rectangle 6"/>
          <p:cNvSpPr/>
          <p:nvPr/>
        </p:nvSpPr>
        <p:spPr>
          <a:xfrm>
            <a:off x="1364973" y="5491133"/>
            <a:ext cx="9409044" cy="646331"/>
          </a:xfrm>
          <a:prstGeom prst="rect">
            <a:avLst/>
          </a:prstGeom>
        </p:spPr>
        <p:txBody>
          <a:bodyPr wrap="square">
            <a:spAutoFit/>
          </a:bodyPr>
          <a:lstStyle/>
          <a:p>
            <a:pPr lvl="1"/>
            <a:r>
              <a:rPr lang="en-US" altLang="en-US" b="1" dirty="0">
                <a:solidFill>
                  <a:srgbClr val="FF0000"/>
                </a:solidFill>
              </a:rPr>
              <a:t>Securing the “custom code”</a:t>
            </a:r>
            <a:r>
              <a:rPr lang="en-US" altLang="en-US" dirty="0"/>
              <a:t> that drives a web application, </a:t>
            </a:r>
            <a:r>
              <a:rPr lang="en-US" altLang="en-US" b="1" dirty="0">
                <a:solidFill>
                  <a:srgbClr val="FF0000"/>
                </a:solidFill>
              </a:rPr>
              <a:t>Securing libraries</a:t>
            </a:r>
          </a:p>
          <a:p>
            <a:pPr lvl="1"/>
            <a:r>
              <a:rPr lang="en-US" altLang="en-US" b="1" dirty="0">
                <a:solidFill>
                  <a:srgbClr val="FF0000"/>
                </a:solidFill>
              </a:rPr>
              <a:t>Securing backend systems </a:t>
            </a:r>
            <a:r>
              <a:rPr lang="en-US" altLang="en-US" dirty="0"/>
              <a:t>and</a:t>
            </a:r>
            <a:r>
              <a:rPr lang="en-US" altLang="en-US" b="1" dirty="0">
                <a:solidFill>
                  <a:srgbClr val="FF0000"/>
                </a:solidFill>
              </a:rPr>
              <a:t> Securing application servers</a:t>
            </a:r>
          </a:p>
        </p:txBody>
      </p:sp>
    </p:spTree>
    <p:extLst>
      <p:ext uri="{BB962C8B-B14F-4D97-AF65-F5344CB8AC3E}">
        <p14:creationId xmlns:p14="http://schemas.microsoft.com/office/powerpoint/2010/main" val="82215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9986" y="1715523"/>
            <a:ext cx="10429461" cy="4140942"/>
          </a:xfrm>
          <a:prstGeom prst="rect">
            <a:avLst/>
          </a:prstGeom>
        </p:spPr>
        <p:txBody>
          <a:bodyPr wrap="square">
            <a:spAutoFit/>
          </a:bodyPr>
          <a:lstStyle/>
          <a:p>
            <a:pPr lvl="0" algn="just">
              <a:lnSpc>
                <a:spcPct val="110000"/>
              </a:lnSpc>
              <a:spcBef>
                <a:spcPts val="600"/>
              </a:spcBef>
              <a:spcAft>
                <a:spcPts val="1000"/>
              </a:spcAft>
            </a:pPr>
            <a:r>
              <a:rPr lang="en-US" sz="2400" dirty="0">
                <a:solidFill>
                  <a:srgbClr val="FF0000"/>
                </a:solidFill>
                <a:latin typeface="Nirmala UI" panose="020B0502040204020203" pitchFamily="34" charset="0"/>
                <a:ea typeface="Constantia" panose="02030602050306030303" pitchFamily="18" charset="0"/>
              </a:rPr>
              <a:t>USE OF TOKENS SHOULD BE AT A MINIMUM </a:t>
            </a:r>
            <a:r>
              <a:rPr lang="en-US" sz="2400" dirty="0">
                <a:solidFill>
                  <a:srgbClr val="595959"/>
                </a:solidFill>
                <a:latin typeface="Nirmala UI" panose="020B0502040204020203" pitchFamily="34" charset="0"/>
                <a:ea typeface="Constantia" panose="02030602050306030303" pitchFamily="18" charset="0"/>
              </a:rPr>
              <a:t>and should be unique, one per user’s session.</a:t>
            </a:r>
            <a:endParaRPr lang="en-US" sz="2400" dirty="0">
              <a:solidFill>
                <a:srgbClr val="595959"/>
              </a:solidFill>
            </a:endParaRPr>
          </a:p>
          <a:p>
            <a:pPr lvl="0" algn="r">
              <a:lnSpc>
                <a:spcPct val="110000"/>
              </a:lnSpc>
              <a:spcBef>
                <a:spcPts val="600"/>
              </a:spcBef>
              <a:spcAft>
                <a:spcPts val="1000"/>
              </a:spcAft>
            </a:pPr>
            <a:endParaRPr lang="en-US" sz="2400" dirty="0">
              <a:solidFill>
                <a:srgbClr val="595959"/>
              </a:solidFill>
              <a:latin typeface="Nirmala UI" panose="020B0502040204020203" pitchFamily="34" charset="0"/>
              <a:ea typeface="Constantia" panose="02030602050306030303" pitchFamily="18" charset="0"/>
            </a:endParaRPr>
          </a:p>
          <a:p>
            <a:pPr lvl="0" algn="r">
              <a:lnSpc>
                <a:spcPct val="110000"/>
              </a:lnSpc>
              <a:spcBef>
                <a:spcPts val="600"/>
              </a:spcBef>
              <a:spcAft>
                <a:spcPts val="1000"/>
              </a:spcAft>
            </a:pPr>
            <a:r>
              <a:rPr lang="en-US" sz="2400" dirty="0">
                <a:solidFill>
                  <a:srgbClr val="595959"/>
                </a:solidFill>
                <a:latin typeface="Nirmala UI" panose="020B0502040204020203" pitchFamily="34" charset="0"/>
                <a:ea typeface="Constantia" panose="02030602050306030303" pitchFamily="18" charset="0"/>
              </a:rPr>
              <a:t>The tokens should </a:t>
            </a:r>
            <a:r>
              <a:rPr lang="en-US" sz="2400" dirty="0">
                <a:solidFill>
                  <a:srgbClr val="FF0000"/>
                </a:solidFill>
                <a:latin typeface="Nirmala UI" panose="020B0502040204020203" pitchFamily="34" charset="0"/>
                <a:ea typeface="Constantia" panose="02030602050306030303" pitchFamily="18" charset="0"/>
              </a:rPr>
              <a:t>BE IMPLEMENTED IN HIDDEN FIELDS</a:t>
            </a:r>
            <a:r>
              <a:rPr lang="en-US" sz="2400" dirty="0">
                <a:solidFill>
                  <a:srgbClr val="595959"/>
                </a:solidFill>
                <a:latin typeface="Nirmala UI" panose="020B0502040204020203" pitchFamily="34" charset="0"/>
                <a:ea typeface="Constantia" panose="02030602050306030303" pitchFamily="18" charset="0"/>
              </a:rPr>
              <a:t> in order to avoid its exposure and inclusion in the URL.</a:t>
            </a:r>
            <a:endParaRPr lang="en-US" sz="2400" dirty="0">
              <a:solidFill>
                <a:srgbClr val="595959"/>
              </a:solidFill>
            </a:endParaRPr>
          </a:p>
          <a:p>
            <a:pPr lvl="0" algn="just">
              <a:lnSpc>
                <a:spcPct val="110000"/>
              </a:lnSpc>
              <a:spcBef>
                <a:spcPts val="600"/>
              </a:spcBef>
              <a:spcAft>
                <a:spcPts val="1000"/>
              </a:spcAft>
            </a:pPr>
            <a:endParaRPr lang="en-US" sz="2400" dirty="0">
              <a:solidFill>
                <a:srgbClr val="595959"/>
              </a:solidFill>
              <a:latin typeface="Nirmala UI" panose="020B0502040204020203" pitchFamily="34" charset="0"/>
              <a:ea typeface="Constantia" panose="02030602050306030303" pitchFamily="18" charset="0"/>
            </a:endParaRPr>
          </a:p>
          <a:p>
            <a:pPr lvl="0" algn="just">
              <a:lnSpc>
                <a:spcPct val="110000"/>
              </a:lnSpc>
              <a:spcBef>
                <a:spcPts val="600"/>
              </a:spcBef>
              <a:spcAft>
                <a:spcPts val="1000"/>
              </a:spcAft>
            </a:pPr>
            <a:r>
              <a:rPr lang="en-US" sz="2400" dirty="0">
                <a:solidFill>
                  <a:srgbClr val="FF0000"/>
                </a:solidFill>
                <a:latin typeface="Nirmala UI" panose="020B0502040204020203" pitchFamily="34" charset="0"/>
                <a:ea typeface="Constantia" panose="02030602050306030303" pitchFamily="18" charset="0"/>
              </a:rPr>
              <a:t>RE AUTHENTICATION FOR THE USER </a:t>
            </a:r>
            <a:r>
              <a:rPr lang="en-US" sz="2400" dirty="0">
                <a:solidFill>
                  <a:srgbClr val="595959"/>
                </a:solidFill>
                <a:latin typeface="Nirmala UI" panose="020B0502040204020203" pitchFamily="34" charset="0"/>
                <a:ea typeface="Constantia" panose="02030602050306030303" pitchFamily="18" charset="0"/>
              </a:rPr>
              <a:t>in order to prove that they are authentic user can also prevent CSRF attacks.  </a:t>
            </a:r>
            <a:endParaRPr lang="en-US" sz="2400" dirty="0">
              <a:solidFill>
                <a:srgbClr val="595959"/>
              </a:solidFill>
              <a:effectLst/>
            </a:endParaRPr>
          </a:p>
        </p:txBody>
      </p:sp>
      <p:sp>
        <p:nvSpPr>
          <p:cNvPr id="3" name="Rectangle 2"/>
          <p:cNvSpPr/>
          <p:nvPr/>
        </p:nvSpPr>
        <p:spPr>
          <a:xfrm>
            <a:off x="3630330" y="528935"/>
            <a:ext cx="4767652"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5000" endA="300" endPos="45500" dir="5400000" sy="-100000" algn="bl" rotWithShape="0"/>
                </a:effectLst>
              </a:rPr>
              <a:t>PREVENTION</a:t>
            </a:r>
          </a:p>
        </p:txBody>
      </p:sp>
    </p:spTree>
    <p:extLst>
      <p:ext uri="{BB962C8B-B14F-4D97-AF65-F5344CB8AC3E}">
        <p14:creationId xmlns:p14="http://schemas.microsoft.com/office/powerpoint/2010/main" val="2727970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30169" y="3244334"/>
            <a:ext cx="184731" cy="369332"/>
          </a:xfrm>
          <a:prstGeom prst="rect">
            <a:avLst/>
          </a:prstGeom>
        </p:spPr>
        <p:txBody>
          <a:bodyPr wrap="none">
            <a:spAutoFit/>
          </a:bodyPr>
          <a:lstStyle/>
          <a:p>
            <a:endParaRPr lang="en-US" dirty="0"/>
          </a:p>
        </p:txBody>
      </p:sp>
      <p:sp>
        <p:nvSpPr>
          <p:cNvPr id="3" name="Rectangle 2"/>
          <p:cNvSpPr/>
          <p:nvPr/>
        </p:nvSpPr>
        <p:spPr>
          <a:xfrm>
            <a:off x="457201" y="0"/>
            <a:ext cx="7920245"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Light" panose="020F0302020204030204" pitchFamily="34" charset="0"/>
                <a:ea typeface="Times New Roman" panose="02020603050405020304" pitchFamily="18" charset="0"/>
                <a:cs typeface="Times New Roman" panose="02020603050405020304" pitchFamily="18" charset="0"/>
              </a:rPr>
              <a:t>USING COMPONENTS WITH </a:t>
            </a:r>
          </a:p>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Light" panose="020F0302020204030204" pitchFamily="34" charset="0"/>
                <a:ea typeface="Times New Roman" panose="02020603050405020304" pitchFamily="18" charset="0"/>
                <a:cs typeface="Times New Roman" panose="02020603050405020304" pitchFamily="18" charset="0"/>
              </a:rPr>
              <a:t>KNOWN VULNERABILITIES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Rectangle 3"/>
          <p:cNvSpPr/>
          <p:nvPr/>
        </p:nvSpPr>
        <p:spPr>
          <a:xfrm>
            <a:off x="666900" y="1754326"/>
            <a:ext cx="6096000" cy="2225225"/>
          </a:xfrm>
          <a:prstGeom prst="rect">
            <a:avLst/>
          </a:prstGeom>
        </p:spPr>
        <p:txBody>
          <a:bodyPr>
            <a:spAutoFit/>
          </a:bodyPr>
          <a:lstStyle/>
          <a:p>
            <a:pPr algn="just">
              <a:lnSpc>
                <a:spcPct val="110000"/>
              </a:lnSpc>
              <a:spcBef>
                <a:spcPts val="600"/>
              </a:spcBef>
              <a:spcAft>
                <a:spcPts val="1000"/>
              </a:spcAft>
            </a:pPr>
            <a:r>
              <a:rPr lang="en-US" dirty="0">
                <a:solidFill>
                  <a:srgbClr val="595959"/>
                </a:solidFill>
                <a:latin typeface="Nirmala UI" panose="020B0502040204020203" pitchFamily="34" charset="0"/>
                <a:ea typeface="Constantia" panose="02030602050306030303" pitchFamily="18" charset="0"/>
                <a:cs typeface="Times New Roman" panose="02020603050405020304" pitchFamily="18" charset="0"/>
              </a:rPr>
              <a:t>Components, such as libraries, frameworks, and other software modules, almost always run with full privileges. If a vulnerable component is exploited, such an attack can facilitate serious data loss or server takeover. Applications using components with known vulnerabilities may undermine application defenses and enable a range of possible attacks and impacts.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Connector 5"/>
          <p:cNvCxnSpPr/>
          <p:nvPr/>
        </p:nvCxnSpPr>
        <p:spPr>
          <a:xfrm>
            <a:off x="313899" y="1734443"/>
            <a:ext cx="8063547" cy="19883"/>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3074"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883" y="2811439"/>
            <a:ext cx="7174506" cy="404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822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553" y="231230"/>
            <a:ext cx="8181548" cy="6156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59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37799" y="0"/>
            <a:ext cx="4261103"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PREVENTION</a:t>
            </a:r>
          </a:p>
        </p:txBody>
      </p:sp>
      <p:sp>
        <p:nvSpPr>
          <p:cNvPr id="3" name="Rectangle 2"/>
          <p:cNvSpPr/>
          <p:nvPr/>
        </p:nvSpPr>
        <p:spPr>
          <a:xfrm>
            <a:off x="848139" y="1201624"/>
            <a:ext cx="8348869" cy="456945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lgn="just">
              <a:lnSpc>
                <a:spcPct val="110000"/>
              </a:lnSpc>
              <a:spcBef>
                <a:spcPts val="600"/>
              </a:spcBef>
              <a:spcAft>
                <a:spcPts val="1000"/>
              </a:spcAft>
            </a:pPr>
            <a:r>
              <a:rPr lang="en-US" dirty="0">
                <a:ln w="0"/>
                <a:solidFill>
                  <a:schemeClr val="accent1"/>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cs typeface="Times New Roman" panose="02020603050405020304" pitchFamily="18" charset="0"/>
              </a:rPr>
              <a:t>The best option is not to use any components that are not developed by any trusted source but it’s not very feasible. Vulnerabilities for the old versions of most of the components are not released by its organization so upgrade these components or use any other of similar kind which is having all of its security patches up-to-date.</a:t>
            </a:r>
            <a:endParaRPr lang="en-US" sz="1600" dirty="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Bef>
                <a:spcPts val="600"/>
              </a:spcBef>
              <a:spcAft>
                <a:spcPts val="1000"/>
              </a:spcAft>
            </a:pPr>
            <a:r>
              <a:rPr lang="en-US" dirty="0">
                <a:ln w="0"/>
                <a:solidFill>
                  <a:schemeClr val="accent1"/>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cs typeface="Times New Roman" panose="02020603050405020304" pitchFamily="18" charset="0"/>
              </a:rPr>
              <a:t>The software development phase should include:-</a:t>
            </a:r>
            <a:endParaRPr lang="en-US" sz="1600" dirty="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Bef>
                <a:spcPts val="600"/>
              </a:spcBef>
              <a:spcAft>
                <a:spcPts val="1000"/>
              </a:spcAft>
              <a:buFont typeface="+mj-lt"/>
              <a:buAutoNum type="arabicPeriod"/>
            </a:pPr>
            <a:r>
              <a:rPr lang="en-US" dirty="0">
                <a:ln w="0"/>
                <a:solidFill>
                  <a:srgbClr val="FF0000"/>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rPr>
              <a:t>IDENTIFICATION OF ALL COMPONENTS AND THE VERSIONS </a:t>
            </a:r>
            <a:r>
              <a:rPr lang="en-US" dirty="0">
                <a:ln w="0"/>
                <a:solidFill>
                  <a:schemeClr val="accent1"/>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rPr>
              <a:t>that are used including all the dependencies.</a:t>
            </a:r>
            <a:endParaRPr lang="en-US" dirty="0">
              <a:ln w="0"/>
              <a:solidFill>
                <a:schemeClr val="accent1"/>
              </a:solidFill>
              <a:effectLst>
                <a:outerShdw blurRad="38100" dist="25400" dir="5400000" algn="ctr" rotWithShape="0">
                  <a:srgbClr val="6E747A">
                    <a:alpha val="43000"/>
                  </a:srgbClr>
                </a:outerShdw>
              </a:effectLst>
            </a:endParaRPr>
          </a:p>
          <a:p>
            <a:pPr marL="342900" lvl="0" indent="-342900" algn="just">
              <a:lnSpc>
                <a:spcPct val="110000"/>
              </a:lnSpc>
              <a:spcBef>
                <a:spcPts val="600"/>
              </a:spcBef>
              <a:spcAft>
                <a:spcPts val="1000"/>
              </a:spcAft>
              <a:buFont typeface="+mj-lt"/>
              <a:buAutoNum type="arabicPeriod"/>
            </a:pPr>
            <a:r>
              <a:rPr lang="en-US" dirty="0">
                <a:ln w="0"/>
                <a:solidFill>
                  <a:schemeClr val="accent1"/>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rPr>
              <a:t>The </a:t>
            </a:r>
            <a:r>
              <a:rPr lang="en-US" dirty="0">
                <a:ln w="0"/>
                <a:solidFill>
                  <a:srgbClr val="FF0000"/>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rPr>
              <a:t>SECURITY OF THESE COMPONENTS </a:t>
            </a:r>
            <a:r>
              <a:rPr lang="en-US" dirty="0">
                <a:ln w="0"/>
                <a:solidFill>
                  <a:schemeClr val="accent1"/>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rPr>
              <a:t>in public databases, project mailing lists, security mailing lists, should be monitored and kept updated.</a:t>
            </a:r>
            <a:endParaRPr lang="en-US" dirty="0">
              <a:ln w="0"/>
              <a:solidFill>
                <a:schemeClr val="accent1"/>
              </a:solidFill>
              <a:effectLst>
                <a:outerShdw blurRad="38100" dist="25400" dir="5400000" algn="ctr" rotWithShape="0">
                  <a:srgbClr val="6E747A">
                    <a:alpha val="43000"/>
                  </a:srgbClr>
                </a:outerShdw>
              </a:effectLst>
            </a:endParaRPr>
          </a:p>
          <a:p>
            <a:pPr marL="342900" lvl="0" indent="-342900" algn="just">
              <a:lnSpc>
                <a:spcPct val="110000"/>
              </a:lnSpc>
              <a:spcBef>
                <a:spcPts val="600"/>
              </a:spcBef>
              <a:spcAft>
                <a:spcPts val="1000"/>
              </a:spcAft>
              <a:buFont typeface="+mj-lt"/>
              <a:buAutoNum type="arabicPeriod"/>
            </a:pPr>
            <a:r>
              <a:rPr lang="en-US" dirty="0">
                <a:ln w="0"/>
                <a:solidFill>
                  <a:srgbClr val="FF0000"/>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rPr>
              <a:t>SECURITY POLICIES </a:t>
            </a:r>
            <a:r>
              <a:rPr lang="en-US" dirty="0">
                <a:ln w="0"/>
                <a:solidFill>
                  <a:schemeClr val="accent1"/>
                </a:solidFill>
                <a:effectLst>
                  <a:outerShdw blurRad="38100" dist="25400" dir="5400000" algn="ctr" rotWithShape="0">
                    <a:srgbClr val="6E747A">
                      <a:alpha val="43000"/>
                    </a:srgbClr>
                  </a:outerShdw>
                </a:effectLst>
                <a:latin typeface="Nirmala UI" panose="020B0502040204020203" pitchFamily="34" charset="0"/>
                <a:ea typeface="Constantia" panose="02030602050306030303" pitchFamily="18" charset="0"/>
              </a:rPr>
              <a:t>governing the use of components should be implemented.</a:t>
            </a:r>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51644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9989" y="0"/>
            <a:ext cx="1637273" cy="20275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2315" r="5638"/>
          <a:stretch/>
        </p:blipFill>
        <p:spPr>
          <a:xfrm>
            <a:off x="0" y="366677"/>
            <a:ext cx="9326879" cy="5736518"/>
          </a:xfrm>
          <a:prstGeom prst="rect">
            <a:avLst/>
          </a:prstGeom>
          <a:effectLst>
            <a:softEdge rad="38100"/>
          </a:effectLst>
        </p:spPr>
      </p:pic>
    </p:spTree>
    <p:extLst>
      <p:ext uri="{BB962C8B-B14F-4D97-AF65-F5344CB8AC3E}">
        <p14:creationId xmlns:p14="http://schemas.microsoft.com/office/powerpoint/2010/main" val="2448778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6577" y="798952"/>
            <a:ext cx="9396335" cy="5559646"/>
          </a:xfrm>
          <a:prstGeom prst="rect">
            <a:avLst/>
          </a:prstGeom>
          <a:effectLst>
            <a:softEdge rad="203200"/>
          </a:effectLst>
        </p:spPr>
      </p:pic>
    </p:spTree>
    <p:extLst>
      <p:ext uri="{BB962C8B-B14F-4D97-AF65-F5344CB8AC3E}">
        <p14:creationId xmlns:p14="http://schemas.microsoft.com/office/powerpoint/2010/main" val="2382007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635" y="275222"/>
            <a:ext cx="9054082" cy="1446550"/>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Technical and Business Impacts of </a:t>
            </a:r>
          </a:p>
          <a:p>
            <a:pPr algn="ctr"/>
            <a:r>
              <a:rPr lang="en-US" sz="4400" dirty="0">
                <a:ln w="0"/>
                <a:effectLst>
                  <a:outerShdw blurRad="38100" dist="19050" dir="2700000" algn="tl" rotWithShape="0">
                    <a:schemeClr val="dk1">
                      <a:alpha val="40000"/>
                    </a:schemeClr>
                  </a:outerShdw>
                </a:effectLst>
              </a:rPr>
              <a:t>unvalidated redirects and forwards</a:t>
            </a:r>
            <a:endParaRPr lang="en-US" sz="11500" dirty="0">
              <a:ln w="0"/>
              <a:effectLst>
                <a:outerShdw blurRad="38100" dist="19050" dir="2700000" algn="tl" rotWithShape="0">
                  <a:schemeClr val="dk1">
                    <a:alpha val="40000"/>
                  </a:schemeClr>
                </a:outerShdw>
              </a:effectLst>
            </a:endParaRPr>
          </a:p>
        </p:txBody>
      </p:sp>
      <p:sp>
        <p:nvSpPr>
          <p:cNvPr id="3" name="Rectangle 2"/>
          <p:cNvSpPr/>
          <p:nvPr/>
        </p:nvSpPr>
        <p:spPr>
          <a:xfrm>
            <a:off x="1101265" y="1780984"/>
            <a:ext cx="7540142" cy="769441"/>
          </a:xfrm>
          <a:prstGeom prst="rect">
            <a:avLst/>
          </a:prstGeom>
          <a:noFill/>
        </p:spPr>
        <p:txBody>
          <a:bodyPr wrap="none" lIns="91440" tIns="45720" rIns="91440" bIns="45720">
            <a:spAutoFit/>
          </a:bodyPr>
          <a:lstStyle/>
          <a:p>
            <a:pPr algn="ctr"/>
            <a:r>
              <a:rPr lang="en-US" sz="40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TECHNICAL IMPACTS</a:t>
            </a:r>
            <a:r>
              <a:rPr lang="en-US" sz="4400" dirty="0">
                <a:latin typeface="Calibri Light" panose="020F0302020204030204" pitchFamily="34" charset="0"/>
                <a:ea typeface="Times New Roman" panose="02020603050405020304" pitchFamily="18" charset="0"/>
                <a:cs typeface="Times New Roman" panose="02020603050405020304" pitchFamily="18" charset="0"/>
              </a:rPr>
              <a:t>: </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Moderate</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Rectangle 3"/>
          <p:cNvSpPr/>
          <p:nvPr/>
        </p:nvSpPr>
        <p:spPr>
          <a:xfrm>
            <a:off x="1101265" y="4127821"/>
            <a:ext cx="10227993" cy="646331"/>
          </a:xfrm>
          <a:prstGeom prst="rect">
            <a:avLst/>
          </a:prstGeom>
        </p:spPr>
        <p:txBody>
          <a:bodyPr wrap="none">
            <a:spAutoFit/>
          </a:bodyPr>
          <a:lstStyle/>
          <a:p>
            <a:pPr algn="ctr"/>
            <a:r>
              <a:rPr lang="en-US" sz="36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BUISNESS IMPACTS</a:t>
            </a:r>
            <a:r>
              <a:rPr lang="en-US" sz="3600" dirty="0">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APPLICATION/BUISNESS SPECIFIC</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Rectangle 4"/>
          <p:cNvSpPr/>
          <p:nvPr/>
        </p:nvSpPr>
        <p:spPr>
          <a:xfrm>
            <a:off x="1951992" y="2633530"/>
            <a:ext cx="6553367" cy="1200329"/>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chemeClr val="tx1"/>
                </a:solidFill>
              </a:rPr>
              <a:t>Such redirects may attempt to install malware or trick victims into disclosing passwords or other sensitive information. Unsafe forwards may allow access control bypass.</a:t>
            </a:r>
          </a:p>
        </p:txBody>
      </p:sp>
      <p:sp>
        <p:nvSpPr>
          <p:cNvPr id="6" name="Rectangle 5"/>
          <p:cNvSpPr/>
          <p:nvPr/>
        </p:nvSpPr>
        <p:spPr>
          <a:xfrm>
            <a:off x="1951992" y="4956474"/>
            <a:ext cx="6553367" cy="923330"/>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chemeClr val="tx1"/>
                </a:solidFill>
              </a:rPr>
              <a:t>Consider the business value of retaining the users’ trust also consider the impacts if they get owned by malware or if attackers get access to internal functions.</a:t>
            </a:r>
          </a:p>
        </p:txBody>
      </p:sp>
    </p:spTree>
    <p:extLst>
      <p:ext uri="{BB962C8B-B14F-4D97-AF65-F5344CB8AC3E}">
        <p14:creationId xmlns:p14="http://schemas.microsoft.com/office/powerpoint/2010/main" val="2965405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0087" y="953600"/>
            <a:ext cx="9773083" cy="4434328"/>
          </a:xfrm>
          <a:prstGeom prst="rect">
            <a:avLst/>
          </a:prstGeom>
          <a:effectLst>
            <a:softEdge rad="76200"/>
          </a:effectLst>
        </p:spPr>
      </p:pic>
    </p:spTree>
    <p:extLst>
      <p:ext uri="{BB962C8B-B14F-4D97-AF65-F5344CB8AC3E}">
        <p14:creationId xmlns:p14="http://schemas.microsoft.com/office/powerpoint/2010/main" val="78828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3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
        <p:nvSpPr>
          <p:cNvPr id="5" name="Subtitle 4"/>
          <p:cNvSpPr>
            <a:spLocks noGrp="1"/>
          </p:cNvSpPr>
          <p:nvPr>
            <p:ph type="subTitle" idx="1"/>
          </p:nvPr>
        </p:nvSpPr>
        <p:spPr/>
        <p:txBody>
          <a:bodyPr>
            <a:normAutofit/>
          </a:bodyPr>
          <a:lstStyle/>
          <a:p>
            <a:pPr algn="r"/>
            <a:r>
              <a:rPr lang="en-US" sz="4400" b="1" dirty="0"/>
              <a:t>ANY QUESTIONS?</a:t>
            </a:r>
          </a:p>
        </p:txBody>
      </p:sp>
    </p:spTree>
    <p:extLst>
      <p:ext uri="{BB962C8B-B14F-4D97-AF65-F5344CB8AC3E}">
        <p14:creationId xmlns:p14="http://schemas.microsoft.com/office/powerpoint/2010/main" val="323345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34692" y="449422"/>
            <a:ext cx="6614311"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Why Should I care?</a:t>
            </a:r>
          </a:p>
        </p:txBody>
      </p:sp>
      <p:sp>
        <p:nvSpPr>
          <p:cNvPr id="3" name="Rectangle 2"/>
          <p:cNvSpPr/>
          <p:nvPr/>
        </p:nvSpPr>
        <p:spPr>
          <a:xfrm>
            <a:off x="1834692" y="1433539"/>
            <a:ext cx="9946491" cy="5309146"/>
          </a:xfrm>
          <a:prstGeom prst="rect">
            <a:avLst/>
          </a:prstGeom>
        </p:spPr>
        <p:txBody>
          <a:bodyPr wrap="square">
            <a:spAutoFit/>
          </a:bodyPr>
          <a:lstStyle/>
          <a:p>
            <a:pPr>
              <a:lnSpc>
                <a:spcPct val="75000"/>
              </a:lnSpc>
            </a:pPr>
            <a:r>
              <a:rPr lang="en-US" altLang="en-US" dirty="0"/>
              <a:t>Let’s just think this through…</a:t>
            </a:r>
            <a:endParaRPr lang="en-US" altLang="en-US" u="sng" dirty="0"/>
          </a:p>
          <a:p>
            <a:pPr lvl="1">
              <a:lnSpc>
                <a:spcPct val="75000"/>
              </a:lnSpc>
            </a:pPr>
            <a:endParaRPr lang="en-US" altLang="en-US" u="sng" dirty="0"/>
          </a:p>
          <a:p>
            <a:pPr lvl="1">
              <a:lnSpc>
                <a:spcPct val="75000"/>
              </a:lnSpc>
            </a:pPr>
            <a:r>
              <a:rPr lang="en-US" altLang="en-US" sz="2800" dirty="0">
                <a:ln w="0"/>
                <a:solidFill>
                  <a:schemeClr val="accent1"/>
                </a:solidFill>
                <a:effectLst>
                  <a:outerShdw blurRad="38100" dist="25400" dir="5400000" algn="ctr" rotWithShape="0">
                    <a:srgbClr val="6E747A">
                      <a:alpha val="43000"/>
                    </a:srgbClr>
                  </a:outerShdw>
                </a:effectLst>
              </a:rPr>
              <a:t>How likely is a successful web application attack?</a:t>
            </a:r>
          </a:p>
          <a:p>
            <a:pPr lvl="2">
              <a:lnSpc>
                <a:spcPct val="75000"/>
              </a:lnSpc>
            </a:pPr>
            <a:endParaRPr lang="en-US" altLang="en-US" dirty="0"/>
          </a:p>
          <a:p>
            <a:pPr lvl="2">
              <a:lnSpc>
                <a:spcPct val="75000"/>
              </a:lnSpc>
            </a:pPr>
            <a:r>
              <a:rPr lang="en-US" altLang="en-US" dirty="0"/>
              <a:t>Stunningly prevalent</a:t>
            </a:r>
          </a:p>
          <a:p>
            <a:pPr lvl="2">
              <a:lnSpc>
                <a:spcPct val="75000"/>
              </a:lnSpc>
            </a:pPr>
            <a:r>
              <a:rPr lang="en-US" altLang="en-US" dirty="0"/>
              <a:t>Easy to exploit without special tools or knowledge</a:t>
            </a:r>
          </a:p>
          <a:p>
            <a:pPr lvl="2">
              <a:lnSpc>
                <a:spcPct val="75000"/>
              </a:lnSpc>
            </a:pPr>
            <a:r>
              <a:rPr lang="en-US" altLang="en-US" dirty="0"/>
              <a:t>Little chance of being detected</a:t>
            </a:r>
          </a:p>
          <a:p>
            <a:pPr lvl="2">
              <a:lnSpc>
                <a:spcPct val="75000"/>
              </a:lnSpc>
            </a:pPr>
            <a:r>
              <a:rPr lang="en-US" altLang="en-US" dirty="0"/>
              <a:t>Hundreds of thousands of developers, tiny fraction with security</a:t>
            </a:r>
          </a:p>
          <a:p>
            <a:pPr lvl="1">
              <a:lnSpc>
                <a:spcPct val="75000"/>
              </a:lnSpc>
            </a:pPr>
            <a:endParaRPr lang="en-US" altLang="en-US" sz="3200" dirty="0">
              <a:ln w="0"/>
              <a:solidFill>
                <a:schemeClr val="accent1"/>
              </a:solidFill>
            </a:endParaRPr>
          </a:p>
          <a:p>
            <a:pPr lvl="1">
              <a:lnSpc>
                <a:spcPct val="75000"/>
              </a:lnSpc>
            </a:pPr>
            <a:r>
              <a:rPr lang="en-US" altLang="en-US" sz="3200" dirty="0">
                <a:ln w="0"/>
                <a:solidFill>
                  <a:schemeClr val="accent1"/>
                </a:solidFill>
              </a:rPr>
              <a:t>Consequences?</a:t>
            </a:r>
          </a:p>
          <a:p>
            <a:pPr lvl="2">
              <a:lnSpc>
                <a:spcPct val="75000"/>
              </a:lnSpc>
            </a:pPr>
            <a:endParaRPr lang="en-US" altLang="en-US" dirty="0"/>
          </a:p>
          <a:p>
            <a:pPr lvl="2">
              <a:lnSpc>
                <a:spcPct val="75000"/>
              </a:lnSpc>
            </a:pPr>
            <a:r>
              <a:rPr lang="en-US" altLang="en-US" dirty="0"/>
              <a:t>Corruption or disclosure of database contents</a:t>
            </a:r>
          </a:p>
          <a:p>
            <a:pPr lvl="2">
              <a:lnSpc>
                <a:spcPct val="75000"/>
              </a:lnSpc>
            </a:pPr>
            <a:r>
              <a:rPr lang="en-US" altLang="en-US" dirty="0"/>
              <a:t>Root access to web and application servers</a:t>
            </a:r>
          </a:p>
          <a:p>
            <a:pPr lvl="2">
              <a:lnSpc>
                <a:spcPct val="75000"/>
              </a:lnSpc>
            </a:pPr>
            <a:r>
              <a:rPr lang="en-US" altLang="en-US" dirty="0"/>
              <a:t>Loss of authentication and access control for users</a:t>
            </a:r>
          </a:p>
          <a:p>
            <a:pPr lvl="2">
              <a:lnSpc>
                <a:spcPct val="75000"/>
              </a:lnSpc>
            </a:pPr>
            <a:r>
              <a:rPr lang="en-US" altLang="en-US" dirty="0"/>
              <a:t>Defacement</a:t>
            </a:r>
          </a:p>
          <a:p>
            <a:pPr lvl="2">
              <a:lnSpc>
                <a:spcPct val="75000"/>
              </a:lnSpc>
            </a:pPr>
            <a:r>
              <a:rPr lang="en-US" altLang="en-US" dirty="0"/>
              <a:t>Secondary attacks from your site</a:t>
            </a:r>
          </a:p>
          <a:p>
            <a:pPr lvl="2">
              <a:lnSpc>
                <a:spcPct val="75000"/>
              </a:lnSpc>
            </a:pPr>
            <a:endParaRPr lang="en-US" altLang="en-US" dirty="0"/>
          </a:p>
          <a:p>
            <a:pPr algn="ctr">
              <a:lnSpc>
                <a:spcPct val="75000"/>
              </a:lnSpc>
            </a:pPr>
            <a:endParaRPr lang="en-US" altLang="en-US" sz="36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lnSpc>
                <a:spcPct val="75000"/>
              </a:lnSpc>
            </a:pPr>
            <a:r>
              <a:rPr lang="en-US" altLang="en-US" sz="36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Web Application Security is just as important as Network Security!</a:t>
            </a:r>
          </a:p>
        </p:txBody>
      </p:sp>
    </p:spTree>
    <p:extLst>
      <p:ext uri="{BB962C8B-B14F-4D97-AF65-F5344CB8AC3E}">
        <p14:creationId xmlns:p14="http://schemas.microsoft.com/office/powerpoint/2010/main" val="1751697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58363" y="369909"/>
            <a:ext cx="642470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The OWASP Top 10</a:t>
            </a:r>
          </a:p>
        </p:txBody>
      </p:sp>
      <p:pic>
        <p:nvPicPr>
          <p:cNvPr id="3" name="Picture 2"/>
          <p:cNvPicPr>
            <a:picLocks noChangeAspect="1"/>
          </p:cNvPicPr>
          <p:nvPr/>
        </p:nvPicPr>
        <p:blipFill>
          <a:blip r:embed="rId2"/>
          <a:stretch>
            <a:fillRect/>
          </a:stretch>
        </p:blipFill>
        <p:spPr>
          <a:xfrm>
            <a:off x="222040" y="1603374"/>
            <a:ext cx="11744673" cy="4347323"/>
          </a:xfrm>
          <a:prstGeom prst="rect">
            <a:avLst/>
          </a:prstGeom>
        </p:spPr>
      </p:pic>
    </p:spTree>
    <p:extLst>
      <p:ext uri="{BB962C8B-B14F-4D97-AF65-F5344CB8AC3E}">
        <p14:creationId xmlns:p14="http://schemas.microsoft.com/office/powerpoint/2010/main" val="1160076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88035" y="0"/>
            <a:ext cx="6858000" cy="6858000"/>
          </a:xfrm>
          <a:prstGeom prst="rect">
            <a:avLst/>
          </a:prstGeom>
        </p:spPr>
      </p:pic>
      <p:pic>
        <p:nvPicPr>
          <p:cNvPr id="3" name="Picture 2"/>
          <p:cNvPicPr>
            <a:picLocks noChangeAspect="1"/>
          </p:cNvPicPr>
          <p:nvPr/>
        </p:nvPicPr>
        <p:blipFill rotWithShape="1">
          <a:blip r:embed="rId2"/>
          <a:srcRect r="47585" b="71884"/>
          <a:stretch/>
        </p:blipFill>
        <p:spPr>
          <a:xfrm>
            <a:off x="0" y="0"/>
            <a:ext cx="3594652" cy="1928191"/>
          </a:xfrm>
          <a:prstGeom prst="rect">
            <a:avLst/>
          </a:prstGeom>
        </p:spPr>
      </p:pic>
      <p:pic>
        <p:nvPicPr>
          <p:cNvPr id="4" name="Picture 3"/>
          <p:cNvPicPr>
            <a:picLocks noChangeAspect="1"/>
          </p:cNvPicPr>
          <p:nvPr/>
        </p:nvPicPr>
        <p:blipFill rotWithShape="1">
          <a:blip r:embed="rId2"/>
          <a:srcRect r="47585" b="71884"/>
          <a:stretch/>
        </p:blipFill>
        <p:spPr>
          <a:xfrm>
            <a:off x="0" y="1500809"/>
            <a:ext cx="3594652" cy="1928191"/>
          </a:xfrm>
          <a:prstGeom prst="rect">
            <a:avLst/>
          </a:prstGeom>
        </p:spPr>
      </p:pic>
      <p:pic>
        <p:nvPicPr>
          <p:cNvPr id="5" name="Picture 4"/>
          <p:cNvPicPr>
            <a:picLocks noChangeAspect="1"/>
          </p:cNvPicPr>
          <p:nvPr/>
        </p:nvPicPr>
        <p:blipFill rotWithShape="1">
          <a:blip r:embed="rId2"/>
          <a:srcRect r="47585" b="71884"/>
          <a:stretch/>
        </p:blipFill>
        <p:spPr>
          <a:xfrm>
            <a:off x="0" y="3429000"/>
            <a:ext cx="3594652" cy="1928191"/>
          </a:xfrm>
          <a:prstGeom prst="rect">
            <a:avLst/>
          </a:prstGeom>
        </p:spPr>
      </p:pic>
      <p:pic>
        <p:nvPicPr>
          <p:cNvPr id="6" name="Picture 5"/>
          <p:cNvPicPr>
            <a:picLocks noChangeAspect="1"/>
          </p:cNvPicPr>
          <p:nvPr/>
        </p:nvPicPr>
        <p:blipFill rotWithShape="1">
          <a:blip r:embed="rId2"/>
          <a:srcRect r="47585" b="71884"/>
          <a:stretch/>
        </p:blipFill>
        <p:spPr>
          <a:xfrm>
            <a:off x="-2" y="5009322"/>
            <a:ext cx="3188035" cy="1848678"/>
          </a:xfrm>
          <a:prstGeom prst="rect">
            <a:avLst/>
          </a:prstGeom>
        </p:spPr>
      </p:pic>
      <p:pic>
        <p:nvPicPr>
          <p:cNvPr id="7" name="Picture 6"/>
          <p:cNvPicPr>
            <a:picLocks noChangeAspect="1"/>
          </p:cNvPicPr>
          <p:nvPr/>
        </p:nvPicPr>
        <p:blipFill rotWithShape="1">
          <a:blip r:embed="rId2"/>
          <a:srcRect r="47585" b="71884"/>
          <a:stretch/>
        </p:blipFill>
        <p:spPr>
          <a:xfrm>
            <a:off x="9488557" y="0"/>
            <a:ext cx="3248440" cy="1928191"/>
          </a:xfrm>
          <a:prstGeom prst="rect">
            <a:avLst/>
          </a:prstGeom>
        </p:spPr>
      </p:pic>
      <p:pic>
        <p:nvPicPr>
          <p:cNvPr id="8" name="Picture 7"/>
          <p:cNvPicPr>
            <a:picLocks noChangeAspect="1"/>
          </p:cNvPicPr>
          <p:nvPr/>
        </p:nvPicPr>
        <p:blipFill rotWithShape="1">
          <a:blip r:embed="rId2"/>
          <a:srcRect r="47585" b="71884"/>
          <a:stretch/>
        </p:blipFill>
        <p:spPr>
          <a:xfrm>
            <a:off x="9142345" y="1924878"/>
            <a:ext cx="3594652" cy="1928191"/>
          </a:xfrm>
          <a:prstGeom prst="rect">
            <a:avLst/>
          </a:prstGeom>
        </p:spPr>
      </p:pic>
      <p:pic>
        <p:nvPicPr>
          <p:cNvPr id="9" name="Picture 8"/>
          <p:cNvPicPr>
            <a:picLocks noChangeAspect="1"/>
          </p:cNvPicPr>
          <p:nvPr/>
        </p:nvPicPr>
        <p:blipFill rotWithShape="1">
          <a:blip r:embed="rId2"/>
          <a:srcRect r="47585" b="71884"/>
          <a:stretch/>
        </p:blipFill>
        <p:spPr>
          <a:xfrm>
            <a:off x="9274038" y="3429000"/>
            <a:ext cx="3462959" cy="1928191"/>
          </a:xfrm>
          <a:prstGeom prst="rect">
            <a:avLst/>
          </a:prstGeom>
        </p:spPr>
      </p:pic>
      <p:pic>
        <p:nvPicPr>
          <p:cNvPr id="10" name="Picture 9"/>
          <p:cNvPicPr>
            <a:picLocks noChangeAspect="1"/>
          </p:cNvPicPr>
          <p:nvPr/>
        </p:nvPicPr>
        <p:blipFill rotWithShape="1">
          <a:blip r:embed="rId2"/>
          <a:srcRect r="47585" b="71884"/>
          <a:stretch/>
        </p:blipFill>
        <p:spPr>
          <a:xfrm>
            <a:off x="9912626" y="5009323"/>
            <a:ext cx="2824372" cy="1848678"/>
          </a:xfrm>
          <a:prstGeom prst="rect">
            <a:avLst/>
          </a:prstGeom>
        </p:spPr>
      </p:pic>
    </p:spTree>
    <p:extLst>
      <p:ext uri="{BB962C8B-B14F-4D97-AF65-F5344CB8AC3E}">
        <p14:creationId xmlns:p14="http://schemas.microsoft.com/office/powerpoint/2010/main" val="321570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3916" y="489179"/>
            <a:ext cx="582723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Injection Attacks</a:t>
            </a:r>
          </a:p>
        </p:txBody>
      </p:sp>
      <p:sp>
        <p:nvSpPr>
          <p:cNvPr id="3" name="TextBox 2"/>
          <p:cNvSpPr txBox="1"/>
          <p:nvPr/>
        </p:nvSpPr>
        <p:spPr>
          <a:xfrm>
            <a:off x="2829023" y="1806127"/>
            <a:ext cx="9037983" cy="1692771"/>
          </a:xfrm>
          <a:prstGeom prst="rect">
            <a:avLst/>
          </a:prstGeom>
          <a:noFill/>
        </p:spPr>
        <p:txBody>
          <a:bodyPr wrap="square" rtlCol="0">
            <a:spAutoFit/>
          </a:bodyPr>
          <a:lstStyle/>
          <a:p>
            <a:r>
              <a:rPr lang="en-US" sz="3200" b="1" dirty="0"/>
              <a:t>I</a:t>
            </a:r>
            <a:r>
              <a:rPr lang="en-US" b="1" dirty="0"/>
              <a:t>NJECTION</a:t>
            </a:r>
            <a:r>
              <a:rPr lang="en-US" dirty="0"/>
              <a:t> is an attacker’s attempt to breach into an application by giving commands to it such that it will change the meaning in which the commands are interpreted and then change the course of execution into an unexpected manner. It is one of the </a:t>
            </a:r>
            <a:r>
              <a:rPr lang="en-US" b="1" dirty="0">
                <a:solidFill>
                  <a:srgbClr val="FF0000"/>
                </a:solidFill>
              </a:rPr>
              <a:t>most common security risks in web applications…</a:t>
            </a:r>
          </a:p>
          <a:p>
            <a:endParaRPr lang="en-US" dirty="0"/>
          </a:p>
        </p:txBody>
      </p:sp>
      <p:sp>
        <p:nvSpPr>
          <p:cNvPr id="4" name="TextBox 3"/>
          <p:cNvSpPr txBox="1"/>
          <p:nvPr/>
        </p:nvSpPr>
        <p:spPr>
          <a:xfrm>
            <a:off x="2253061" y="3609711"/>
            <a:ext cx="9938939" cy="461665"/>
          </a:xfrm>
          <a:prstGeom prst="rect">
            <a:avLst/>
          </a:prstGeom>
          <a:noFill/>
        </p:spPr>
        <p:txBody>
          <a:bodyPr wrap="none" rtlCol="0">
            <a:spAutoFit/>
          </a:bodyPr>
          <a:lstStyle/>
          <a:p>
            <a:r>
              <a:rPr lang="en-US" sz="2400" dirty="0">
                <a:ln w="0"/>
                <a:solidFill>
                  <a:srgbClr val="FF0000"/>
                </a:solidFill>
                <a:effectLst>
                  <a:outerShdw blurRad="38100" dist="25400" dir="5400000" algn="ctr" rotWithShape="0">
                    <a:srgbClr val="6E747A">
                      <a:alpha val="43000"/>
                    </a:srgbClr>
                  </a:outerShdw>
                </a:effectLst>
              </a:rPr>
              <a:t>Approximately we have around 42 types of SQL infection attacks!</a:t>
            </a:r>
          </a:p>
        </p:txBody>
      </p:sp>
      <p:sp>
        <p:nvSpPr>
          <p:cNvPr id="5" name="TextBox 4"/>
          <p:cNvSpPr txBox="1"/>
          <p:nvPr/>
        </p:nvSpPr>
        <p:spPr>
          <a:xfrm>
            <a:off x="2464905" y="4474885"/>
            <a:ext cx="7404810" cy="646331"/>
          </a:xfrm>
          <a:prstGeom prst="rect">
            <a:avLst/>
          </a:prstGeom>
          <a:noFill/>
        </p:spPr>
        <p:txBody>
          <a:bodyPr wrap="square" rtlCol="0">
            <a:spAutoFit/>
          </a:bodyPr>
          <a:lstStyle/>
          <a:p>
            <a:r>
              <a:rPr lang="en-US" dirty="0"/>
              <a:t>E.g.: Union based SQL Injection, Error Based SQL Injection,                  	 Post Parameter Injection,    Blind SQL Injection,     etc.</a:t>
            </a:r>
          </a:p>
        </p:txBody>
      </p:sp>
    </p:spTree>
    <p:extLst>
      <p:ext uri="{BB962C8B-B14F-4D97-AF65-F5344CB8AC3E}">
        <p14:creationId xmlns:p14="http://schemas.microsoft.com/office/powerpoint/2010/main" val="2455972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639" y="645049"/>
            <a:ext cx="10591361"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Technical and Business Impacts of Injection Attacks?</a:t>
            </a:r>
            <a:endParaRPr lang="en-US" sz="8000" dirty="0">
              <a:ln w="0"/>
              <a:solidFill>
                <a:schemeClr val="accent1"/>
              </a:solidFill>
              <a:effectLst>
                <a:outerShdw blurRad="38100" dist="25400" dir="5400000" algn="ctr" rotWithShape="0">
                  <a:srgbClr val="6E747A">
                    <a:alpha val="43000"/>
                  </a:srgbClr>
                </a:outerShdw>
              </a:effectLst>
            </a:endParaRPr>
          </a:p>
        </p:txBody>
      </p:sp>
      <p:sp>
        <p:nvSpPr>
          <p:cNvPr id="4" name="Rectangle 3"/>
          <p:cNvSpPr/>
          <p:nvPr/>
        </p:nvSpPr>
        <p:spPr>
          <a:xfrm>
            <a:off x="1964007" y="1229824"/>
            <a:ext cx="6749475" cy="769441"/>
          </a:xfrm>
          <a:prstGeom prst="rect">
            <a:avLst/>
          </a:prstGeom>
          <a:noFill/>
        </p:spPr>
        <p:txBody>
          <a:bodyPr wrap="none" lIns="91440" tIns="45720" rIns="91440" bIns="45720">
            <a:spAutoFit/>
          </a:bodyPr>
          <a:lstStyle/>
          <a:p>
            <a:pPr algn="ctr"/>
            <a:r>
              <a:rPr lang="en-US" sz="40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TECHNICAL IMPACTS</a:t>
            </a:r>
            <a:r>
              <a:rPr lang="en-US" sz="4400" dirty="0">
                <a:latin typeface="Calibri Light" panose="020F0302020204030204" pitchFamily="34" charset="0"/>
                <a:ea typeface="Times New Roman" panose="02020603050405020304" pitchFamily="18" charset="0"/>
                <a:cs typeface="Times New Roman" panose="02020603050405020304" pitchFamily="18" charset="0"/>
              </a:rPr>
              <a:t>: </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SEVERE</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Rectangle 4"/>
          <p:cNvSpPr/>
          <p:nvPr/>
        </p:nvSpPr>
        <p:spPr>
          <a:xfrm>
            <a:off x="1964007" y="3678887"/>
            <a:ext cx="10227993" cy="646331"/>
          </a:xfrm>
          <a:prstGeom prst="rect">
            <a:avLst/>
          </a:prstGeom>
        </p:spPr>
        <p:txBody>
          <a:bodyPr wrap="none">
            <a:spAutoFit/>
          </a:bodyPr>
          <a:lstStyle/>
          <a:p>
            <a:pPr algn="ctr"/>
            <a:r>
              <a:rPr lang="en-US" sz="36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BUISNESS IMPACTS</a:t>
            </a:r>
            <a:r>
              <a:rPr lang="en-US" sz="3600" dirty="0">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Light" panose="020F0302020204030204" pitchFamily="34" charset="0"/>
                <a:ea typeface="Times New Roman" panose="02020603050405020304" pitchFamily="18" charset="0"/>
                <a:cs typeface="Times New Roman" panose="02020603050405020304" pitchFamily="18" charset="0"/>
              </a:rPr>
              <a:t>APPLICATION/BUISNESS SPECIFIC</a:t>
            </a:r>
            <a:r>
              <a:rPr lang="en-US" sz="3600" b="1" dirty="0">
                <a:ln w="6600">
                  <a:solidFill>
                    <a:schemeClr val="accent2"/>
                  </a:solidFill>
                  <a:prstDash val="solid"/>
                </a:ln>
                <a:solidFill>
                  <a:srgbClr val="FFFFFF"/>
                </a:solidFill>
                <a:effectLst>
                  <a:outerShdw dist="38100" dir="2700000" algn="tl" rotWithShape="0">
                    <a:schemeClr val="accent2"/>
                  </a:outerShdw>
                </a:effectLst>
                <a:latin typeface="Calibri Light" panose="020F0302020204030204" pitchFamily="34" charset="0"/>
                <a:ea typeface="Times New Roman" panose="02020603050405020304" pitchFamily="18" charset="0"/>
                <a:cs typeface="Times New Roman" panose="02020603050405020304" pitchFamily="18" charset="0"/>
              </a:rPr>
              <a:t>”</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Rectangle 5"/>
          <p:cNvSpPr/>
          <p:nvPr/>
        </p:nvSpPr>
        <p:spPr>
          <a:xfrm>
            <a:off x="2518062" y="2125291"/>
            <a:ext cx="6553367" cy="1427570"/>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pPr marL="457200" marR="0">
              <a:lnSpc>
                <a:spcPct val="110000"/>
              </a:lnSpc>
              <a:spcBef>
                <a:spcPts val="600"/>
              </a:spcBef>
              <a:spcAft>
                <a:spcPts val="1000"/>
              </a:spcAft>
            </a:pPr>
            <a:r>
              <a:rPr lang="en-US" sz="2000" dirty="0">
                <a:solidFill>
                  <a:schemeClr val="tx1"/>
                </a:solidFill>
                <a:latin typeface="Nirmala UI" panose="020B0502040204020203" pitchFamily="34" charset="0"/>
                <a:ea typeface="Constantia" panose="02030602050306030303" pitchFamily="18" charset="0"/>
                <a:cs typeface="Times New Roman" panose="02020603050405020304" pitchFamily="18" charset="0"/>
              </a:rPr>
              <a:t>Injection attacks can result in data loss or corruption, lack of accountability, or denial of access. It can sometimes lead to complete host takeover.</a:t>
            </a: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518062" y="4574354"/>
            <a:ext cx="6553367" cy="1598515"/>
          </a:xfrm>
          <a:prstGeom prst="rect">
            <a:avLst/>
          </a:prstGeom>
          <a:solidFill>
            <a:srgbClr val="92D050"/>
          </a:solidFill>
          <a:ln w="381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1"/>
          </a:fontRef>
        </p:style>
        <p:txBody>
          <a:bodyPr wrap="square">
            <a:spAutoFit/>
          </a:bodyPr>
          <a:lstStyle/>
          <a:p>
            <a:pPr marL="457200" marR="0">
              <a:lnSpc>
                <a:spcPct val="110000"/>
              </a:lnSpc>
              <a:spcBef>
                <a:spcPts val="600"/>
              </a:spcBef>
              <a:spcAft>
                <a:spcPts val="1000"/>
              </a:spcAft>
            </a:pPr>
            <a:r>
              <a:rPr lang="en-US" dirty="0">
                <a:solidFill>
                  <a:schemeClr val="tx1"/>
                </a:solidFill>
              </a:rPr>
              <a:t>For the business impacts of injection attacks consider the business value of the affected data and the platform running the interpreter. All data could be stolen, modified or deleted and could affect the business reputation</a:t>
            </a: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75456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5.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6.xml><?xml version="1.0" encoding="utf-8"?>
<a:theme xmlns:a="http://schemas.openxmlformats.org/drawingml/2006/main" name="1_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7.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8.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9.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528</TotalTime>
  <Words>2320</Words>
  <Application>Microsoft Office PowerPoint</Application>
  <PresentationFormat>Widescreen</PresentationFormat>
  <Paragraphs>209</Paragraphs>
  <Slides>48</Slides>
  <Notes>0</Notes>
  <HiddenSlides>0</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48</vt:i4>
      </vt:variant>
    </vt:vector>
  </HeadingPairs>
  <TitlesOfParts>
    <vt:vector size="73" baseType="lpstr">
      <vt:lpstr>メイリオ</vt:lpstr>
      <vt:lpstr>Arial</vt:lpstr>
      <vt:lpstr>Calibri</vt:lpstr>
      <vt:lpstr>Calibri Light</vt:lpstr>
      <vt:lpstr>Century Gothic</vt:lpstr>
      <vt:lpstr>Constantia</vt:lpstr>
      <vt:lpstr>Corbel</vt:lpstr>
      <vt:lpstr>Gill Sans MT</vt:lpstr>
      <vt:lpstr>Impact</vt:lpstr>
      <vt:lpstr>Nirmala UI</vt:lpstr>
      <vt:lpstr>Palatino Linotype</vt:lpstr>
      <vt:lpstr>Rockwell</vt:lpstr>
      <vt:lpstr>Times New Roman</vt:lpstr>
      <vt:lpstr>Trebuchet MS</vt:lpstr>
      <vt:lpstr>Wingdings</vt:lpstr>
      <vt:lpstr>Wingdings 3</vt:lpstr>
      <vt:lpstr>Parallax</vt:lpstr>
      <vt:lpstr>Gallery</vt:lpstr>
      <vt:lpstr>Office Theme</vt:lpstr>
      <vt:lpstr>2_Wisp</vt:lpstr>
      <vt:lpstr>Badge</vt:lpstr>
      <vt:lpstr>1_Gallery</vt:lpstr>
      <vt:lpstr>Facet</vt:lpstr>
      <vt:lpstr>Banded</vt:lpstr>
      <vt:lpstr>Wisp</vt:lpstr>
      <vt:lpstr>OWASP’s Ten Most Critical Web Application Security Vulnerabilities</vt:lpstr>
      <vt:lpstr>PowerPoint Presentation</vt:lpstr>
      <vt:lpstr>WHAT  IS OWASP?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MISCONFIGURATION</vt:lpstr>
      <vt:lpstr>  </vt:lpstr>
      <vt:lpstr>Preventions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OWASP’s Ten Most Critical Web Application Security Vulnerabilities</dc:title>
  <dc:creator>Abhishek gautam</dc:creator>
  <cp:lastModifiedBy>Abhishek gautam</cp:lastModifiedBy>
  <cp:revision>93</cp:revision>
  <dcterms:created xsi:type="dcterms:W3CDTF">2016-10-23T10:10:07Z</dcterms:created>
  <dcterms:modified xsi:type="dcterms:W3CDTF">2017-01-09T08:38:48Z</dcterms:modified>
</cp:coreProperties>
</file>